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9" r:id="rId2"/>
  </p:sldMasterIdLst>
  <p:notesMasterIdLst>
    <p:notesMasterId r:id="rId48"/>
  </p:notesMasterIdLst>
  <p:sldIdLst>
    <p:sldId id="256" r:id="rId3"/>
    <p:sldId id="257" r:id="rId4"/>
    <p:sldId id="258" r:id="rId5"/>
    <p:sldId id="273" r:id="rId6"/>
    <p:sldId id="274" r:id="rId7"/>
    <p:sldId id="276" r:id="rId8"/>
    <p:sldId id="271" r:id="rId9"/>
    <p:sldId id="287" r:id="rId10"/>
    <p:sldId id="291" r:id="rId11"/>
    <p:sldId id="300" r:id="rId12"/>
    <p:sldId id="318" r:id="rId13"/>
    <p:sldId id="298" r:id="rId14"/>
    <p:sldId id="301" r:id="rId15"/>
    <p:sldId id="304" r:id="rId16"/>
    <p:sldId id="299" r:id="rId17"/>
    <p:sldId id="302" r:id="rId18"/>
    <p:sldId id="297" r:id="rId19"/>
    <p:sldId id="303" r:id="rId20"/>
    <p:sldId id="305" r:id="rId21"/>
    <p:sldId id="306" r:id="rId22"/>
    <p:sldId id="295" r:id="rId23"/>
    <p:sldId id="309" r:id="rId24"/>
    <p:sldId id="310" r:id="rId25"/>
    <p:sldId id="268" r:id="rId26"/>
    <p:sldId id="311" r:id="rId27"/>
    <p:sldId id="312" r:id="rId28"/>
    <p:sldId id="279" r:id="rId29"/>
    <p:sldId id="269" r:id="rId30"/>
    <p:sldId id="266" r:id="rId31"/>
    <p:sldId id="267" r:id="rId32"/>
    <p:sldId id="275" r:id="rId33"/>
    <p:sldId id="314" r:id="rId34"/>
    <p:sldId id="315" r:id="rId35"/>
    <p:sldId id="317" r:id="rId36"/>
    <p:sldId id="289" r:id="rId37"/>
    <p:sldId id="277" r:id="rId38"/>
    <p:sldId id="282" r:id="rId39"/>
    <p:sldId id="278" r:id="rId40"/>
    <p:sldId id="280" r:id="rId41"/>
    <p:sldId id="281" r:id="rId42"/>
    <p:sldId id="283" r:id="rId43"/>
    <p:sldId id="284" r:id="rId44"/>
    <p:sldId id="290" r:id="rId45"/>
    <p:sldId id="319" r:id="rId46"/>
    <p:sldId id="259" r:id="rId47"/>
  </p:sldIdLst>
  <p:sldSz cx="12192000" cy="6858000"/>
  <p:notesSz cx="68580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8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0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47D2C-ABEB-40BF-B5D5-6D7DEE839B34}" type="datetimeFigureOut">
              <a:rPr lang="hr-HR" smtClean="0"/>
              <a:t>7.7.2021.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20650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43558-9D55-4929-80F9-54DEE07EB6E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08745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3CD8471-74BC-4B19-B36C-39F7A574F6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9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711395C-8053-4F45-97C9-4C3B934496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78449D-8DA5-449B-8035-A72E14E8D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365125"/>
            <a:ext cx="838615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212064-1A7B-4AA0-981E-9A068D2F3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18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81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7D4B32F-990E-4299-ABAB-17DF85056D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D34E55-F46F-4161-AA8C-3B70BA2C88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967644"/>
            <a:ext cx="9144000" cy="92271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dirty="0"/>
              <a:t>Naslov - tema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63117EB-9682-4204-A3EF-CD1726FEC3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82538" y="5492187"/>
            <a:ext cx="4826924" cy="47951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dirty="0"/>
              <a:t>Predavač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84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2F5A5F2-4536-4302-BE0E-0B87B978F0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A66743-3820-42BC-952D-50692A1B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28CAE0E-40B9-4CD7-8F4E-322A75F90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7957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363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2B1AA9-6DCA-48A6-BB05-D82E525732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03C5D2-1D2D-4343-AE1A-3ECF2272B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6" y="365125"/>
            <a:ext cx="843603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39790F-6FEE-427E-9B7F-59D510AD9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0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1434F11-56A2-4925-BD6F-E97C086C7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0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44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254EDE6-88B0-4481-BF4A-36B9D5FA89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E95F27-2670-4060-893C-1E439101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1264" y="365125"/>
            <a:ext cx="850412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65D686-4F30-445C-9E36-8AFB36CC2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ECD2FAC-E875-4E10-B0DB-006AD82B5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30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53E7848-89E7-446C-9B95-9BB461B7B8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1C8499E-583E-4A0D-8ED4-053B39A510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30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08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2089700-B7EF-41F3-B23D-3E8FFB834B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E12753-1BEC-4EE0-AAAF-5B9B17746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0460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7C1A6F-EBCE-46D4-9B8A-8A4F0B54D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23703"/>
            <a:ext cx="6172200" cy="53373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BA2EF23-3405-4BF9-921A-B782A97D6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04803"/>
            <a:ext cx="3932237" cy="27562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03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60EA0BF-F4AD-4E26-97AA-71C7BE1D78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2CBCDA-CC29-435E-B921-9F367AB4C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621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7698DEA-FF06-4543-BBEF-47105E841E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0EFD795-EFD1-4707-92E5-57EFF8F39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46412"/>
            <a:ext cx="3932237" cy="28146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279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CCFE0C6-636F-4F8C-8C01-E194851650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8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0A767C5E-281B-4C1D-AA9B-A2BF1969E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xmlns="" id="{A11D7DAD-6EBE-4D2E-907F-8B061B6EF3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A182A820-C010-49A0-9A78-0B442C927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5F332-6E66-4DC6-9B0C-18EB9F4B5F25}" type="datetimeFigureOut">
              <a:rPr lang="hr-HR" smtClean="0"/>
              <a:t>7.7.2021.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105A4EAD-C752-4339-9B59-9D751390D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40935024-D0D5-46C2-A4B0-63C36502D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28D9A-C44A-47B5-B916-19351369F2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1205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C9AE7D1B-FABA-4A19-B142-424DE755C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BC322FC4-D3AD-4AE6-B985-63DB301D3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A18EF344-43BD-46E2-9C9C-11446E638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5F332-6E66-4DC6-9B0C-18EB9F4B5F25}" type="datetimeFigureOut">
              <a:rPr lang="hr-HR" smtClean="0"/>
              <a:t>7.7.2021.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22B523D6-BDE9-462D-A58C-FC7C83172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5D1D5EA6-9903-49CC-BA73-5C12605C4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28D9A-C44A-47B5-B916-19351369F2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82225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D51C8C43-5759-4E37-9936-A070420EB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2130A50C-0137-4CAC-AAA0-0BDAD1DB7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315B3A7D-5446-4F2C-9F40-0C66F5940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5F332-6E66-4DC6-9B0C-18EB9F4B5F25}" type="datetimeFigureOut">
              <a:rPr lang="hr-HR" smtClean="0"/>
              <a:t>7.7.2021.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058FE6AF-17C1-4B45-B04A-677C19A9B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A921E207-1423-42D2-AB65-6E57E8647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28D9A-C44A-47B5-B916-19351369F2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95781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4526E05-C38F-46FA-B387-05D84A2ED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1758F090-9B34-4EAA-B7CF-2D9B4CA7C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xmlns="" id="{F827989D-AEE4-4E58-BAF5-FD62421FCC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xmlns="" id="{CFF9B67A-CA04-4C89-ABBC-63A4CE26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5F332-6E66-4DC6-9B0C-18EB9F4B5F25}" type="datetimeFigureOut">
              <a:rPr lang="hr-HR" smtClean="0"/>
              <a:t>7.7.2021.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xmlns="" id="{6F64BBE1-D02D-481B-B5CA-8E3976A53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xmlns="" id="{D16B7482-3CAE-400B-B85A-35C4FFF7D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28D9A-C44A-47B5-B916-19351369F2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18003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C45B5D2-CECA-4CFE-8F27-DB785E244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79BBB5E8-7146-435C-97D2-20B68DD17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xmlns="" id="{14A6E9AD-FFAD-4791-A73A-A6872EE02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xmlns="" id="{FFABC038-505A-4987-8709-3B44A773D5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xmlns="" id="{41D3351E-B29A-4EE4-BA16-53C9AF810E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xmlns="" id="{3F32623E-81BF-4C67-8624-1EDDAC136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5F332-6E66-4DC6-9B0C-18EB9F4B5F25}" type="datetimeFigureOut">
              <a:rPr lang="hr-HR" smtClean="0"/>
              <a:t>7.7.2021.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xmlns="" id="{46A23666-3110-492A-BE8F-D196CCB4E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xmlns="" id="{622E7BD9-CEC2-459D-BD54-B815573AB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28D9A-C44A-47B5-B916-19351369F2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30195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9D20765-1736-4E3A-8BEE-EDB72EC61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xmlns="" id="{DD220A32-1315-4788-BC62-5D444BEDC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5F332-6E66-4DC6-9B0C-18EB9F4B5F25}" type="datetimeFigureOut">
              <a:rPr lang="hr-HR" smtClean="0"/>
              <a:t>7.7.2021.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xmlns="" id="{E343184E-BC8F-42C9-8FC0-91CC4B64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xmlns="" id="{A7F00FA5-DE97-4CBB-9212-DEF4645CB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28D9A-C44A-47B5-B916-19351369F2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0985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xmlns="" id="{8A6984F6-0349-423C-9DFB-A2F29746E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5F332-6E66-4DC6-9B0C-18EB9F4B5F25}" type="datetimeFigureOut">
              <a:rPr lang="hr-HR" smtClean="0"/>
              <a:t>7.7.2021.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xmlns="" id="{1EF89DA9-4EE5-439D-96CC-579E71A7A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xmlns="" id="{8E740467-240E-4FEE-AB2E-CDC570E9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28D9A-C44A-47B5-B916-19351369F2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06973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1DE2F8B-C742-469C-A196-43A8872E7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E5EE8A4F-B99B-480C-B67A-8D25A5E41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xmlns="" id="{0B9184CE-C8CD-48D8-9D9D-8018F3084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xmlns="" id="{7FBAEEC9-C1A8-47D8-B7AA-BCC141354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5F332-6E66-4DC6-9B0C-18EB9F4B5F25}" type="datetimeFigureOut">
              <a:rPr lang="hr-HR" smtClean="0"/>
              <a:t>7.7.2021.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xmlns="" id="{6D47318E-38CD-49EF-8F23-58E4C7F31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xmlns="" id="{D06BD572-302D-4EA5-9A90-09AA9CE8C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28D9A-C44A-47B5-B916-19351369F2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554888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BD01AA80-1781-4776-89F8-427870042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xmlns="" id="{890D8B91-2F82-418B-A10C-573B9EB3E3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xmlns="" id="{5AA6915A-38E2-4F2F-B31C-85DAC235D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xmlns="" id="{EA26165C-7D6D-452A-A985-EE47CA95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5F332-6E66-4DC6-9B0C-18EB9F4B5F25}" type="datetimeFigureOut">
              <a:rPr lang="hr-HR" smtClean="0"/>
              <a:t>7.7.2021.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xmlns="" id="{1C6FBDB2-6CC0-40E8-839F-FCFBF804B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xmlns="" id="{A70D2AD7-6252-4EFE-9A28-C5A6DD78D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28D9A-C44A-47B5-B916-19351369F2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8100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243FE69-2563-4CF6-9753-6030FB71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xmlns="" id="{CEFCD4C6-5568-45AA-8041-4971000CE9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96208656-999B-45A1-801F-7B3BE0398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5F332-6E66-4DC6-9B0C-18EB9F4B5F25}" type="datetimeFigureOut">
              <a:rPr lang="hr-HR" smtClean="0"/>
              <a:t>7.7.2021.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A519F35E-69BB-4C50-923E-B756DB302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723825A0-BD0B-46E0-A9CE-7F0E7783C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28D9A-C44A-47B5-B916-19351369F2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355902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xmlns="" id="{5D84163F-1083-4558-BB00-0C77D09A18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xmlns="" id="{3E2633CE-D321-468A-993C-C02FA82DD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E3696118-5AFC-4B7D-9958-D55F9FF3E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5F332-6E66-4DC6-9B0C-18EB9F4B5F25}" type="datetimeFigureOut">
              <a:rPr lang="hr-HR" smtClean="0"/>
              <a:t>7.7.2021.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349A1302-848B-484C-94D5-6B513EB46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73D9E600-D938-4449-8B73-8FDF1FE4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28D9A-C44A-47B5-B916-19351369F2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17462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2A2CC17-716C-4534-BE08-3CEEFBD82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00B63E0-848E-452C-B65F-668FF4926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BFE8B1B-C068-4D37-A75F-7C5F7EAF1B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4034A-25B2-4AB3-A6FF-EDD083C12154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3DD533-6C14-4580-8278-3E614A51B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E757573-A987-425E-BEE5-D2F4C6F93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49C59-F0AF-4A84-BD92-DB08C98B7B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55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6" r:id="rId7"/>
    <p:sldLayoutId id="2147483657" r:id="rId8"/>
    <p:sldLayoutId id="214748365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xmlns="" id="{97D2D9CA-113D-4845-9A27-8A6FD08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F1A9DBDE-CC34-41EC-B9C0-4E1417BCC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68825974-3817-4668-8355-C2FD8DFBEA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5F332-6E66-4DC6-9B0C-18EB9F4B5F25}" type="datetimeFigureOut">
              <a:rPr lang="hr-HR" smtClean="0"/>
              <a:t>7.7.2021.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80F1FD25-3B74-462E-B140-60909D031F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14DD844F-4F1E-498E-91D9-97193AA416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28D9A-C44A-47B5-B916-19351369F2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8902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8.jpeg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7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746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233FBD-3EE6-4F06-878C-33EA019534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52431"/>
            <a:ext cx="9144000" cy="1797537"/>
          </a:xfrm>
        </p:spPr>
        <p:txBody>
          <a:bodyPr>
            <a:noAutofit/>
          </a:bodyPr>
          <a:lstStyle/>
          <a:p>
            <a:r>
              <a:rPr lang="hr-HR" dirty="0"/>
              <a:t>Uloga županije </a:t>
            </a:r>
            <a:br>
              <a:rPr lang="hr-HR" dirty="0"/>
            </a:br>
            <a:r>
              <a:rPr lang="hr-HR" dirty="0"/>
              <a:t>u razvoju i provedbi </a:t>
            </a:r>
            <a:br>
              <a:rPr lang="hr-HR" dirty="0"/>
            </a:br>
            <a:r>
              <a:rPr lang="hr-HR" dirty="0"/>
              <a:t>koncepta Pametna sela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77C2B2E-532D-4EE4-9CA4-F30CEAAFB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4322" y="5492187"/>
            <a:ext cx="9046346" cy="873102"/>
          </a:xfrm>
        </p:spPr>
        <p:txBody>
          <a:bodyPr>
            <a:noAutofit/>
          </a:bodyPr>
          <a:lstStyle/>
          <a:p>
            <a:pPr algn="just"/>
            <a:r>
              <a:rPr lang="hr-HR" dirty="0" err="1"/>
              <a:t>mr.sc</a:t>
            </a:r>
            <a:r>
              <a:rPr lang="hr-HR" dirty="0"/>
              <a:t>. Josip Kraljičković, pročelnik Upravnog odjela za poljoprivredu,</a:t>
            </a:r>
          </a:p>
          <a:p>
            <a:pPr algn="just"/>
            <a:r>
              <a:rPr lang="hr-HR" dirty="0"/>
              <a:t>                                           ruralni razvitak i šumarstvo Zagrebačke županije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1485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Uloga</a:t>
            </a:r>
            <a:r>
              <a:rPr lang="en-GB" dirty="0"/>
              <a:t> </a:t>
            </a:r>
            <a:r>
              <a:rPr lang="en-GB" dirty="0" err="1"/>
              <a:t>županije</a:t>
            </a:r>
            <a:r>
              <a:rPr lang="en-GB" dirty="0"/>
              <a:t> u </a:t>
            </a:r>
            <a:r>
              <a:rPr lang="en-GB" dirty="0" err="1"/>
              <a:t>razvoju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provedbi</a:t>
            </a:r>
            <a:r>
              <a:rPr lang="en-GB" dirty="0"/>
              <a:t> </a:t>
            </a:r>
            <a:r>
              <a:rPr lang="en-GB" dirty="0" err="1"/>
              <a:t>koncepta</a:t>
            </a:r>
            <a:r>
              <a:rPr lang="en-GB" dirty="0"/>
              <a:t> </a:t>
            </a:r>
            <a:r>
              <a:rPr lang="en-GB" dirty="0" err="1"/>
              <a:t>Pametna</a:t>
            </a:r>
            <a:r>
              <a:rPr lang="en-GB" dirty="0"/>
              <a:t> </a:t>
            </a:r>
            <a:r>
              <a:rPr lang="en-GB" dirty="0" err="1"/>
              <a:t>sela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1. UVOD</a:t>
            </a:r>
          </a:p>
          <a:p>
            <a:pPr marL="0" indent="0">
              <a:buNone/>
            </a:pPr>
            <a:r>
              <a:rPr lang="pl-PL" dirty="0"/>
              <a:t>   1.2. O ZAGREBAČKOJ ŽUPANIJI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2. ŠTO I KAKO ZAGREBAČKA ŽUPANIJA RADI NA RAZVOJU I PROVEDBI</a:t>
            </a:r>
          </a:p>
          <a:p>
            <a:pPr marL="0" indent="0">
              <a:buNone/>
            </a:pPr>
            <a:r>
              <a:rPr lang="pl-PL" dirty="0"/>
              <a:t>    KONCEPTA PAMETNA SELA</a:t>
            </a:r>
          </a:p>
          <a:p>
            <a:pPr marL="0" indent="0">
              <a:buNone/>
            </a:pPr>
            <a:r>
              <a:rPr lang="pl-PL" dirty="0"/>
              <a:t>    2.1. MJERE I PROJEKTI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3. PROGRAM RAZVOJA PAMETNIH SELA U ZAGREBAČKOJ ŽUPANIJI DO 2030. </a:t>
            </a:r>
          </a:p>
          <a:p>
            <a:pPr marL="0" indent="0">
              <a:buNone/>
            </a:pPr>
            <a:r>
              <a:rPr lang="pl-PL" dirty="0"/>
              <a:t>     – AKCIJSKI PLAN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964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Uloga</a:t>
            </a:r>
            <a:r>
              <a:rPr lang="en-GB" dirty="0"/>
              <a:t> </a:t>
            </a:r>
            <a:r>
              <a:rPr lang="en-GB" dirty="0" err="1"/>
              <a:t>županije</a:t>
            </a:r>
            <a:r>
              <a:rPr lang="en-GB" dirty="0"/>
              <a:t> u </a:t>
            </a:r>
            <a:r>
              <a:rPr lang="en-GB" dirty="0" err="1"/>
              <a:t>razvoju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provedbi</a:t>
            </a:r>
            <a:r>
              <a:rPr lang="en-GB" dirty="0"/>
              <a:t> </a:t>
            </a:r>
            <a:r>
              <a:rPr lang="en-GB" dirty="0" err="1"/>
              <a:t>koncepta</a:t>
            </a:r>
            <a:r>
              <a:rPr lang="en-GB" dirty="0"/>
              <a:t> </a:t>
            </a:r>
            <a:r>
              <a:rPr lang="en-GB" dirty="0" err="1"/>
              <a:t>Pametna</a:t>
            </a:r>
            <a:r>
              <a:rPr lang="en-GB" dirty="0"/>
              <a:t> </a:t>
            </a:r>
            <a:r>
              <a:rPr lang="en-GB" dirty="0" err="1"/>
              <a:t>sela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1. UVOD</a:t>
            </a:r>
          </a:p>
          <a:p>
            <a:pPr marL="0" indent="0">
              <a:buNone/>
            </a:pPr>
            <a:r>
              <a:rPr lang="pl-PL" dirty="0"/>
              <a:t>1.2. O ZAGREBAČKOJ ŽUPANIJI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085345CE-ADD1-48D5-9649-38DF26851A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" t="4292" r="2501" b="4950"/>
          <a:stretch/>
        </p:blipFill>
        <p:spPr>
          <a:xfrm>
            <a:off x="7315201" y="2066647"/>
            <a:ext cx="3577701" cy="342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70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zervirano mjesto sadržaja 6">
            <a:extLst>
              <a:ext uri="{FF2B5EF4-FFF2-40B4-BE49-F238E27FC236}">
                <a16:creationId xmlns:a16="http://schemas.microsoft.com/office/drawing/2014/main" xmlns="" id="{B543DC15-0EEB-4D77-8E65-7EBB3C795B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448" r="1721" b="11563"/>
          <a:stretch/>
        </p:blipFill>
        <p:spPr>
          <a:xfrm>
            <a:off x="4545104" y="0"/>
            <a:ext cx="7646896" cy="3719745"/>
          </a:xfrm>
          <a:prstGeom prst="rect">
            <a:avLst/>
          </a:prstGeom>
        </p:spPr>
      </p:pic>
      <p:sp>
        <p:nvSpPr>
          <p:cNvPr id="15" name="TekstniOkvir 14">
            <a:extLst>
              <a:ext uri="{FF2B5EF4-FFF2-40B4-BE49-F238E27FC236}">
                <a16:creationId xmlns:a16="http://schemas.microsoft.com/office/drawing/2014/main" xmlns="" id="{09ED0150-48B9-4C52-A83E-34F7EC5613B3}"/>
              </a:ext>
            </a:extLst>
          </p:cNvPr>
          <p:cNvSpPr txBox="1"/>
          <p:nvPr/>
        </p:nvSpPr>
        <p:spPr>
          <a:xfrm>
            <a:off x="295620" y="1332106"/>
            <a:ext cx="5068712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broj stanovnika: 317.642 (3. u RH) (1.100.000 sa Gradom Zagrebom)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površina: 3.078 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km</a:t>
            </a:r>
            <a:r>
              <a:rPr lang="hr-HR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pl-PL" sz="1600" dirty="0"/>
              <a:t> </a:t>
            </a:r>
            <a:r>
              <a:rPr lang="pl-PL" dirty="0"/>
              <a:t> (6. u RH)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broj naselja: 624 (1. u RH)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altLang="sr-Latn-RS" sz="1800" dirty="0">
                <a:latin typeface="Calibri" pitchFamily="34" charset="0"/>
                <a:cs typeface="Calibri" pitchFamily="34" charset="0"/>
              </a:rPr>
              <a:t>BDP po stanovniku po SKM (Standardna kupovna moć): (EU 28=100, 1.231. u EU); </a:t>
            </a:r>
            <a:r>
              <a:rPr lang="hr-HR" altLang="sr-Latn-RS" sz="1800" dirty="0">
                <a:cs typeface="Calibri" pitchFamily="34" charset="0"/>
              </a:rPr>
              <a:t>53</a:t>
            </a:r>
            <a:r>
              <a:rPr lang="vi-VN" altLang="sr-Latn-RS" sz="1800" dirty="0">
                <a:latin typeface="Calibri" pitchFamily="34" charset="0"/>
                <a:cs typeface="Calibri" pitchFamily="34" charset="0"/>
              </a:rPr>
              <a:t>% EU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HR" altLang="sr-Latn-RS" dirty="0">
                <a:latin typeface="Calibri" pitchFamily="34" charset="0"/>
                <a:cs typeface="Calibri" pitchFamily="34" charset="0"/>
              </a:rPr>
              <a:t>s</a:t>
            </a:r>
            <a:r>
              <a:rPr lang="vi-VN" altLang="sr-Latn-RS" sz="1800" dirty="0">
                <a:latin typeface="Calibri" pitchFamily="34" charset="0"/>
                <a:cs typeface="Calibri" pitchFamily="34" charset="0"/>
              </a:rPr>
              <a:t>tupanj razvijenosti: IV. skupina, Indeks=105,89 (4. u RH) </a:t>
            </a:r>
            <a:endParaRPr lang="hr-HR" altLang="sr-Latn-RS" sz="1800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HR" altLang="sr-Latn-RS" b="1" i="1" dirty="0" smtClean="0">
                <a:latin typeface="Calibri" pitchFamily="34" charset="0"/>
                <a:cs typeface="Calibri" pitchFamily="34" charset="0"/>
              </a:rPr>
              <a:t>PIK Vrbovec</a:t>
            </a:r>
            <a:endParaRPr lang="hr-HR" altLang="sr-Latn-RS" sz="1800" b="1" i="1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HR" altLang="sr-Latn-RS" b="1" i="1" dirty="0" smtClean="0">
                <a:latin typeface="Calibri" pitchFamily="34" charset="0"/>
                <a:cs typeface="Calibri" pitchFamily="34" charset="0"/>
              </a:rPr>
              <a:t>Jamnica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HR" altLang="sr-Latn-RS" sz="1800" b="1" i="1" dirty="0" smtClean="0">
                <a:cs typeface="Calibri" pitchFamily="34" charset="0"/>
              </a:rPr>
              <a:t>Rimac automobili</a:t>
            </a:r>
            <a:endParaRPr lang="hr-HR" altLang="sr-Latn-RS" sz="1800" b="1" i="1" dirty="0">
              <a:cs typeface="Calibri" pitchFamily="34" charset="0"/>
            </a:endParaRPr>
          </a:p>
        </p:txBody>
      </p:sp>
      <p:sp>
        <p:nvSpPr>
          <p:cNvPr id="17" name="TekstniOkvir 16">
            <a:extLst>
              <a:ext uri="{FF2B5EF4-FFF2-40B4-BE49-F238E27FC236}">
                <a16:creationId xmlns:a16="http://schemas.microsoft.com/office/drawing/2014/main" xmlns="" id="{2E679AEB-4F9D-43A2-BBF1-A0F80768F755}"/>
              </a:ext>
            </a:extLst>
          </p:cNvPr>
          <p:cNvSpPr txBox="1"/>
          <p:nvPr/>
        </p:nvSpPr>
        <p:spPr>
          <a:xfrm>
            <a:off x="5364332" y="4075008"/>
            <a:ext cx="587479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broj aktivnih trgovačkih društava 2019.: 8.608 (5. u RH)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broj aktivnih obrta 2019.: 5.510 (5. u RH)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broj djece u vrtićima: 10.753 (3. u RH)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broj učenika u osnovnim i sred. školama: 31.472 (3. u RH)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broj noćenja turista: 225.000 (11. u RH)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broj obrta u ugostiteljstvu i turizmu: 422 (8. u RH)</a:t>
            </a:r>
          </a:p>
        </p:txBody>
      </p:sp>
    </p:spTree>
    <p:extLst>
      <p:ext uri="{BB962C8B-B14F-4D97-AF65-F5344CB8AC3E}">
        <p14:creationId xmlns:p14="http://schemas.microsoft.com/office/powerpoint/2010/main" val="195140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niOkvir 12">
            <a:extLst>
              <a:ext uri="{FF2B5EF4-FFF2-40B4-BE49-F238E27FC236}">
                <a16:creationId xmlns:a16="http://schemas.microsoft.com/office/drawing/2014/main" xmlns="" id="{56F1A2B6-610A-423F-9559-7A342AB107CE}"/>
              </a:ext>
            </a:extLst>
          </p:cNvPr>
          <p:cNvSpPr txBox="1"/>
          <p:nvPr/>
        </p:nvSpPr>
        <p:spPr>
          <a:xfrm>
            <a:off x="197965" y="1356547"/>
            <a:ext cx="5288435" cy="28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broj PG: 14.497 (1. u RH); 58 % PG &lt;3 ha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mladi poljoprivrednici: 1.697 (2. u RH)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obradive površine: 70.645 ha (5. u RH)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ekološka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poljop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 3%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polj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površine (13. u RH</a:t>
            </a:r>
            <a:r>
              <a:rPr kumimoji="0" lang="hr-H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hr-HR" dirty="0">
                <a:solidFill>
                  <a:prstClr val="black"/>
                </a:solidFill>
              </a:rPr>
              <a:t>Vinske ceste: 3 (50 vinara, </a:t>
            </a:r>
            <a:r>
              <a:rPr lang="hr-HR" dirty="0" err="1">
                <a:solidFill>
                  <a:prstClr val="black"/>
                </a:solidFill>
              </a:rPr>
              <a:t>Plešivička</a:t>
            </a:r>
            <a:r>
              <a:rPr lang="hr-HR" dirty="0">
                <a:solidFill>
                  <a:prstClr val="black"/>
                </a:solidFill>
              </a:rPr>
              <a:t>, Zelinska, Samoborska</a:t>
            </a:r>
            <a:r>
              <a:rPr lang="hr-HR" dirty="0" smtClean="0">
                <a:solidFill>
                  <a:prstClr val="black"/>
                </a:solidFill>
              </a:rPr>
              <a:t>)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hr-HR" dirty="0" smtClean="0">
                <a:solidFill>
                  <a:prstClr val="black"/>
                </a:solidFill>
              </a:rPr>
              <a:t>Distributivni centar za voće i povrće d.o.o. </a:t>
            </a:r>
            <a:endParaRPr lang="hr-HR" dirty="0">
              <a:solidFill>
                <a:prstClr val="black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xmlns="" id="{EBA7E055-7A81-416E-A593-1FA6A97FA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41" t="14356" r="-1" b="2032"/>
          <a:stretch/>
        </p:blipFill>
        <p:spPr>
          <a:xfrm>
            <a:off x="5354424" y="1427085"/>
            <a:ext cx="6453947" cy="4003830"/>
          </a:xfrm>
          <a:prstGeom prst="rect">
            <a:avLst/>
          </a:prstGeom>
        </p:spPr>
      </p:pic>
      <p:sp>
        <p:nvSpPr>
          <p:cNvPr id="2" name="Pravokutnik 1"/>
          <p:cNvSpPr/>
          <p:nvPr/>
        </p:nvSpPr>
        <p:spPr>
          <a:xfrm>
            <a:off x="197965" y="447847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dirty="0"/>
              <a:t>Proračun </a:t>
            </a:r>
            <a:r>
              <a:rPr lang="hr-HR" dirty="0" smtClean="0"/>
              <a:t>ZŽ, </a:t>
            </a:r>
            <a:r>
              <a:rPr lang="hr-HR" dirty="0"/>
              <a:t>realizacija 2020.: 1. 037.413.500 HRK </a:t>
            </a:r>
            <a:r>
              <a:rPr lang="hr-HR" dirty="0" smtClean="0"/>
              <a:t>konsolidirano</a:t>
            </a:r>
            <a:r>
              <a:rPr lang="hr-HR" dirty="0"/>
              <a:t>, a samo ZŽ:  396.616.196 HRK </a:t>
            </a:r>
            <a:endParaRPr lang="hr-HR" dirty="0" smtClean="0"/>
          </a:p>
          <a:p>
            <a:r>
              <a:rPr lang="hr-HR" dirty="0" smtClean="0"/>
              <a:t>Proračun </a:t>
            </a:r>
            <a:r>
              <a:rPr lang="hr-HR" dirty="0"/>
              <a:t>za poljoprivredu, realizacija </a:t>
            </a:r>
            <a:r>
              <a:rPr lang="hr-HR" dirty="0" smtClean="0"/>
              <a:t>2020.: 23 </a:t>
            </a:r>
            <a:r>
              <a:rPr lang="hr-HR" dirty="0"/>
              <a:t>milijuna HRK </a:t>
            </a:r>
          </a:p>
          <a:p>
            <a:r>
              <a:rPr lang="hr-HR" dirty="0"/>
              <a:t>Broj zaposlenih u ZŽ (2021.): 282 službenika i </a:t>
            </a:r>
            <a:r>
              <a:rPr lang="hr-HR" dirty="0" smtClean="0"/>
              <a:t>namještenika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4576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816724" y="223289"/>
            <a:ext cx="8386156" cy="1325563"/>
          </a:xfrm>
        </p:spPr>
        <p:txBody>
          <a:bodyPr/>
          <a:lstStyle/>
          <a:p>
            <a:r>
              <a:rPr lang="hr-HR" dirty="0"/>
              <a:t>Usporedba ZŽ i OBŽ</a:t>
            </a:r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xmlns="" id="{981D4C80-E75D-406A-9B7F-E5F1CE0892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228006"/>
              </p:ext>
            </p:extLst>
          </p:nvPr>
        </p:nvGraphicFramePr>
        <p:xfrm>
          <a:off x="1247285" y="1247027"/>
          <a:ext cx="6014649" cy="4813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r:id="rId3" imgW="5913018" imgH="4732020" progId="Excel.Sheet.12">
                  <p:embed/>
                </p:oleObj>
              </mc:Choice>
              <mc:Fallback>
                <p:oleObj name="Worksheet" r:id="rId3" imgW="5913018" imgH="473202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7285" y="1247027"/>
                        <a:ext cx="6014649" cy="4813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5245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Uloga</a:t>
            </a:r>
            <a:r>
              <a:rPr lang="en-GB" dirty="0"/>
              <a:t> </a:t>
            </a:r>
            <a:r>
              <a:rPr lang="en-GB" dirty="0" err="1"/>
              <a:t>županije</a:t>
            </a:r>
            <a:r>
              <a:rPr lang="en-GB" dirty="0"/>
              <a:t> u </a:t>
            </a:r>
            <a:r>
              <a:rPr lang="en-GB" dirty="0" err="1"/>
              <a:t>razvoju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provedbi</a:t>
            </a:r>
            <a:r>
              <a:rPr lang="en-GB" dirty="0"/>
              <a:t> </a:t>
            </a:r>
            <a:r>
              <a:rPr lang="en-GB" dirty="0" err="1"/>
              <a:t>koncepta</a:t>
            </a:r>
            <a:r>
              <a:rPr lang="en-GB" dirty="0"/>
              <a:t> </a:t>
            </a:r>
            <a:r>
              <a:rPr lang="en-GB" dirty="0" err="1"/>
              <a:t>Pametna</a:t>
            </a:r>
            <a:r>
              <a:rPr lang="en-GB" dirty="0"/>
              <a:t> </a:t>
            </a:r>
            <a:r>
              <a:rPr lang="en-GB" dirty="0" err="1"/>
              <a:t>sela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33590" cy="39184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2</a:t>
            </a:r>
            <a:r>
              <a:rPr lang="pl-PL" dirty="0"/>
              <a:t>. ŠTO I KAKO ZAGREBAČKA ŽUPANIJA RADI</a:t>
            </a:r>
          </a:p>
          <a:p>
            <a:pPr marL="0" indent="0">
              <a:buNone/>
            </a:pPr>
            <a:r>
              <a:rPr lang="pl-PL" dirty="0"/>
              <a:t>    NA RAZVOJU I PROVEDBI KONCEPTA </a:t>
            </a:r>
          </a:p>
          <a:p>
            <a:pPr marL="0" indent="0">
              <a:buNone/>
            </a:pPr>
            <a:r>
              <a:rPr lang="pl-PL" dirty="0"/>
              <a:t>    PAMETNA SELA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    2.1. MJERE I PROJEKTI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085345CE-ADD1-48D5-9649-38DF26851A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" t="4292" r="2501" b="4950"/>
          <a:stretch/>
        </p:blipFill>
        <p:spPr>
          <a:xfrm>
            <a:off x="7901128" y="2070544"/>
            <a:ext cx="3577701" cy="342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97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84A64E98-FB85-45A4-BDCC-DBE304C75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F694DA5B-C043-4D1F-BEA2-D91E13E59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F44DC841-0CCA-4A08-BBAD-8E92F6D43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07667"/>
            <a:ext cx="12191999" cy="813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529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2B5CDFB4-BD6C-446F-BC29-D94C98D8B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Pametna županija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32A0B62E-1A71-4B2F-885C-CFD7C6D26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8156"/>
            <a:ext cx="10515600" cy="951498"/>
          </a:xfrm>
        </p:spPr>
        <p:txBody>
          <a:bodyPr/>
          <a:lstStyle/>
          <a:p>
            <a:r>
              <a:rPr lang="hr-HR" dirty="0"/>
              <a:t>Strategija razvoja informacijske i komunikacijske tehnologije na području Zagrebačke županije: Pametna županija 2016.-2023.</a:t>
            </a:r>
          </a:p>
          <a:p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EF4B6595-F89C-4909-B1B5-6656F82D4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384" y="2777123"/>
            <a:ext cx="4473975" cy="298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152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2B5CDFB4-BD6C-446F-BC29-D94C98D8B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Pametna županija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32A0B62E-1A71-4B2F-885C-CFD7C6D26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72177"/>
          </a:xfrm>
        </p:spPr>
        <p:txBody>
          <a:bodyPr/>
          <a:lstStyle/>
          <a:p>
            <a:r>
              <a:rPr lang="hr-HR" dirty="0"/>
              <a:t>sufinanciranje izrade </a:t>
            </a:r>
            <a:r>
              <a:rPr lang="hr-HR" b="1" dirty="0">
                <a:solidFill>
                  <a:srgbClr val="00B0F0"/>
                </a:solidFill>
              </a:rPr>
              <a:t>Strategije pametnih gradova </a:t>
            </a:r>
          </a:p>
          <a:p>
            <a:r>
              <a:rPr lang="hr-HR" dirty="0"/>
              <a:t>do sada je 6 gradova s područja ZŽ izradilo Strategiju </a:t>
            </a:r>
          </a:p>
          <a:p>
            <a:r>
              <a:rPr lang="hr-HR" dirty="0"/>
              <a:t>ukupan iznos sufinanciranja od strane ZŽ 360.000,00 kn</a:t>
            </a:r>
          </a:p>
          <a:p>
            <a:endParaRPr lang="hr-HR" dirty="0"/>
          </a:p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CF305388-67BD-4545-97DE-B0F7B4DBA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073" y="3429000"/>
            <a:ext cx="4142316" cy="249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06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C6CB81C5-6F77-4CB0-A6B5-76EF47992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Pametna županija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D7BCC830-9069-48DA-9CC2-28FEF58DF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Program razvoja infrastrukture širokopojasnog pristupa za područje cijele Zagrebačke županije - </a:t>
            </a:r>
            <a:r>
              <a:rPr lang="hr-HR" dirty="0">
                <a:solidFill>
                  <a:srgbClr val="00B0F0"/>
                </a:solidFill>
              </a:rPr>
              <a:t>ŠPI</a:t>
            </a:r>
          </a:p>
          <a:p>
            <a:r>
              <a:rPr lang="hr-HR" dirty="0"/>
              <a:t>6 projekata/područja – sufinancirana izrada projektne dokumentacije</a:t>
            </a:r>
          </a:p>
          <a:p>
            <a:r>
              <a:rPr lang="hr-HR" dirty="0"/>
              <a:t> u provedbi 3 projekta (Sveta </a:t>
            </a:r>
            <a:r>
              <a:rPr lang="hr-HR" dirty="0" err="1"/>
              <a:t>Nedelja</a:t>
            </a:r>
            <a:r>
              <a:rPr lang="hr-HR" dirty="0"/>
              <a:t>, Ivanić Grad, Zaprešić)</a:t>
            </a:r>
          </a:p>
          <a:p>
            <a:r>
              <a:rPr lang="hr-HR" b="1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hr-HR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rzi Internet osnovna je pretpostavka razvoja pametnih sela</a:t>
            </a:r>
          </a:p>
          <a:p>
            <a:r>
              <a:rPr lang="hr-HR" dirty="0"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hr-HR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ilj je svim kućanstvima, odnosno privatnim, poslovnim i javnim korisnicima omogućiti pristup brzom, minimalne brzine 100 </a:t>
            </a:r>
            <a:r>
              <a:rPr lang="hr-HR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Mb</a:t>
            </a:r>
            <a:r>
              <a:rPr lang="hr-HR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/s</a:t>
            </a:r>
          </a:p>
          <a:p>
            <a:endParaRPr lang="hr-HR" dirty="0">
              <a:solidFill>
                <a:srgbClr val="00B0F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28276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14296F9-F3E5-4737-AD72-0B4C75DEB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Pametna županija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70201A43-8E76-480B-8285-36C97DE06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projekt  </a:t>
            </a:r>
            <a:r>
              <a:rPr lang="hr-HR" dirty="0">
                <a:solidFill>
                  <a:srgbClr val="00B0F0"/>
                </a:solidFill>
              </a:rPr>
              <a:t>„WiFi 4 Smart Green Ring“ </a:t>
            </a:r>
          </a:p>
          <a:p>
            <a:r>
              <a:rPr lang="hr-HR" dirty="0"/>
              <a:t>cilj omogućiti JLS na području ZŽ postavljanje </a:t>
            </a:r>
            <a:r>
              <a:rPr lang="hr-HR" dirty="0" err="1"/>
              <a:t>hot</a:t>
            </a:r>
            <a:r>
              <a:rPr lang="hr-HR" dirty="0"/>
              <a:t> spot točki odnosno Wi-Fi mreže  - temelj za daljnji razvoj gradova i općina, </a:t>
            </a:r>
          </a:p>
          <a:p>
            <a:r>
              <a:rPr lang="hr-HR" dirty="0"/>
              <a:t>do sada je 17 JLS-a iskoristilo ovu mogućnost</a:t>
            </a:r>
          </a:p>
          <a:p>
            <a:r>
              <a:rPr lang="hr-HR" dirty="0"/>
              <a:t>ukupan iznos sufinanciranja od strane ZŽ 1.500.000,00 kn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83207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F1CCA6B9-2C6A-4419-B255-3CA5F50D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Pametna županija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F444991D-D36D-421F-9A80-87D57ECB0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17381" cy="3333688"/>
          </a:xfrm>
        </p:spPr>
        <p:txBody>
          <a:bodyPr>
            <a:normAutofit fontScale="85000" lnSpcReduction="10000"/>
          </a:bodyPr>
          <a:lstStyle/>
          <a:p>
            <a:r>
              <a:rPr lang="hr-HR" dirty="0"/>
              <a:t>digitalizacija županijske uprave (2019.)</a:t>
            </a:r>
          </a:p>
          <a:p>
            <a:r>
              <a:rPr lang="hr-HR" dirty="0"/>
              <a:t>izgradnje sustava za upravljanje natječajima i provedbom projekta – </a:t>
            </a:r>
            <a:r>
              <a:rPr lang="hr-HR" dirty="0" err="1"/>
              <a:t>ePrijave</a:t>
            </a:r>
            <a:endParaRPr lang="hr-HR" dirty="0"/>
          </a:p>
          <a:p>
            <a:r>
              <a:rPr lang="hr-HR" dirty="0"/>
              <a:t>omogućava svim korisnicima potpora potpuno digitaliziranu prijavu na sve natječaje i javne pozive svih upravnih odjela ZŽ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xmlns="" id="{DC5829D2-303E-44ED-B193-699F7A84A033}"/>
              </a:ext>
            </a:extLst>
          </p:cNvPr>
          <p:cNvSpPr txBox="1"/>
          <p:nvPr/>
        </p:nvSpPr>
        <p:spPr>
          <a:xfrm>
            <a:off x="1063383" y="5063417"/>
            <a:ext cx="38085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>
                <a:solidFill>
                  <a:srgbClr val="00B0F0"/>
                </a:solidFill>
              </a:rPr>
              <a:t>https://www.eprijave.hr/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xmlns="" id="{17D748E5-743B-43D0-B10F-6054A4DE2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422" y="1822720"/>
            <a:ext cx="6152225" cy="346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62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F1CCA6B9-2C6A-4419-B255-3CA5F50D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Pametna županija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F444991D-D36D-421F-9A80-87D57ECB0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80324" cy="2098305"/>
          </a:xfrm>
        </p:spPr>
        <p:txBody>
          <a:bodyPr>
            <a:normAutofit fontScale="92500"/>
          </a:bodyPr>
          <a:lstStyle/>
          <a:p>
            <a:r>
              <a:rPr lang="hr-HR" dirty="0"/>
              <a:t>2015-2017. provedba </a:t>
            </a:r>
            <a:r>
              <a:rPr lang="hr-HR" dirty="0">
                <a:solidFill>
                  <a:srgbClr val="00B0F0"/>
                </a:solidFill>
              </a:rPr>
              <a:t>„Programa razvoja e-mobilnosti u Zagrebačkoj županiji“</a:t>
            </a:r>
          </a:p>
          <a:p>
            <a:r>
              <a:rPr lang="hr-HR" dirty="0"/>
              <a:t>ukupno izdvojeno 1.6 milijuna kuna</a:t>
            </a:r>
          </a:p>
          <a:p>
            <a:r>
              <a:rPr lang="hr-HR" dirty="0"/>
              <a:t>postavljeno i stavljeno u funkciju 28 e-punionica i 28 pametnih klupa </a:t>
            </a:r>
          </a:p>
          <a:p>
            <a:r>
              <a:rPr lang="hr-HR" dirty="0"/>
              <a:t>ZŽ vodeća po broju punionica u RH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E9EAAAD4-81EF-4E74-B0F6-193D933E7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742" y="3751735"/>
            <a:ext cx="3782316" cy="2129809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8EA321DE-C0B4-4FC0-AAEC-845640DB36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09" b="3611"/>
          <a:stretch/>
        </p:blipFill>
        <p:spPr>
          <a:xfrm>
            <a:off x="6897946" y="3390925"/>
            <a:ext cx="2379219" cy="249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460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1694279C-2354-494A-A8C1-8A2F26CA5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Prekogranična suradnja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99B60F6F-3955-449F-8915-D6B65889E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82670" cy="391847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hr-HR" dirty="0"/>
              <a:t>Programa suradnje </a:t>
            </a:r>
            <a:r>
              <a:rPr lang="hr-HR" dirty="0" err="1"/>
              <a:t>Interreg</a:t>
            </a:r>
            <a:r>
              <a:rPr lang="hr-HR" dirty="0"/>
              <a:t> V-A Slovenija-Hrvatska, 2020.</a:t>
            </a:r>
          </a:p>
          <a:p>
            <a:pPr algn="just"/>
            <a:r>
              <a:rPr lang="hr-HR" dirty="0"/>
              <a:t>projekt </a:t>
            </a:r>
            <a:r>
              <a:rPr lang="hr-HR" b="1" dirty="0">
                <a:solidFill>
                  <a:srgbClr val="00B0F0"/>
                </a:solidFill>
              </a:rPr>
              <a:t>„In </a:t>
            </a:r>
            <a:r>
              <a:rPr lang="hr-HR" b="1" dirty="0" err="1">
                <a:solidFill>
                  <a:srgbClr val="00B0F0"/>
                </a:solidFill>
              </a:rPr>
              <a:t>cultura</a:t>
            </a:r>
            <a:r>
              <a:rPr lang="hr-HR" b="1" dirty="0">
                <a:solidFill>
                  <a:srgbClr val="00B0F0"/>
                </a:solidFill>
              </a:rPr>
              <a:t> veritas“</a:t>
            </a:r>
            <a:r>
              <a:rPr lang="hr-HR" b="1" dirty="0"/>
              <a:t>,</a:t>
            </a:r>
            <a:r>
              <a:rPr lang="hr-HR" b="1" dirty="0">
                <a:solidFill>
                  <a:srgbClr val="00B0F0"/>
                </a:solidFill>
              </a:rPr>
              <a:t> </a:t>
            </a:r>
            <a:r>
              <a:rPr lang="hr-HR" dirty="0"/>
              <a:t>ZŽ vodeći partner</a:t>
            </a:r>
          </a:p>
          <a:p>
            <a:pPr algn="just"/>
            <a:r>
              <a:rPr lang="hr-HR" dirty="0"/>
              <a:t>ukupna vrijednost projekta je 1.003.317 EUR</a:t>
            </a:r>
          </a:p>
          <a:p>
            <a:pPr algn="just"/>
            <a:r>
              <a:rPr lang="hr-HR" dirty="0"/>
              <a:t>hrvatski partneri: ZŽ, Muzejski dokumentacijski centar, Udruga hrvatskih putničkih agencija</a:t>
            </a:r>
          </a:p>
          <a:p>
            <a:pPr algn="just"/>
            <a:r>
              <a:rPr lang="hr-HR" dirty="0"/>
              <a:t>slovenski partneri: Razvojna agencija </a:t>
            </a:r>
            <a:r>
              <a:rPr lang="hr-HR" dirty="0" err="1"/>
              <a:t>Sotla</a:t>
            </a:r>
            <a:r>
              <a:rPr lang="hr-HR" dirty="0"/>
              <a:t>, </a:t>
            </a:r>
            <a:r>
              <a:rPr lang="hr-HR" dirty="0" err="1"/>
              <a:t>Občina</a:t>
            </a:r>
            <a:r>
              <a:rPr lang="hr-HR" dirty="0"/>
              <a:t> </a:t>
            </a:r>
            <a:r>
              <a:rPr lang="hr-HR" dirty="0" err="1"/>
              <a:t>Šmarje</a:t>
            </a:r>
            <a:r>
              <a:rPr lang="hr-HR" dirty="0"/>
              <a:t> pri </a:t>
            </a:r>
            <a:r>
              <a:rPr lang="hr-HR" dirty="0" err="1"/>
              <a:t>Jelšah</a:t>
            </a:r>
            <a:r>
              <a:rPr lang="hr-HR" dirty="0"/>
              <a:t>, </a:t>
            </a:r>
            <a:r>
              <a:rPr lang="hr-HR" dirty="0" err="1"/>
              <a:t>Kmetijsko</a:t>
            </a:r>
            <a:r>
              <a:rPr lang="hr-HR" dirty="0"/>
              <a:t> </a:t>
            </a:r>
            <a:r>
              <a:rPr lang="hr-HR" dirty="0" err="1"/>
              <a:t>gozdarska</a:t>
            </a:r>
            <a:r>
              <a:rPr lang="hr-HR" dirty="0"/>
              <a:t> zbornica Slovenije-</a:t>
            </a:r>
            <a:r>
              <a:rPr lang="hr-HR" dirty="0" err="1"/>
              <a:t>Kmetijsko</a:t>
            </a:r>
            <a:r>
              <a:rPr lang="hr-HR" dirty="0"/>
              <a:t> </a:t>
            </a:r>
            <a:r>
              <a:rPr lang="hr-HR" dirty="0" err="1"/>
              <a:t>gozdarski</a:t>
            </a:r>
            <a:r>
              <a:rPr lang="hr-HR" dirty="0"/>
              <a:t> zavod Maribor</a:t>
            </a:r>
          </a:p>
          <a:p>
            <a:pPr algn="just"/>
            <a:r>
              <a:rPr lang="hr-HR" dirty="0"/>
              <a:t>glavni cilj: doprinijeti atraktivnosti, posjećenosti i zaštiti kulturne baštine područja i povećanja gospodarske aktivnosti proizvođača područja kroz razvoj nove održive prekogranične turističke destinacije, jačanjem kapaciteta lokalnih dionika i sveobuhvatnom promocijom istih</a:t>
            </a:r>
          </a:p>
          <a:p>
            <a:pPr algn="just"/>
            <a:r>
              <a:rPr lang="hr-HR" dirty="0"/>
              <a:t>izrađen digitalni centralizirani katalog Vinskih cesta Zagrebačke županije </a:t>
            </a:r>
          </a:p>
          <a:p>
            <a:pPr algn="just"/>
            <a:r>
              <a:rPr lang="hr-HR" dirty="0">
                <a:solidFill>
                  <a:srgbClr val="00B0F0"/>
                </a:solidFill>
              </a:rPr>
              <a:t>https://site.inculturaveritas.eu/</a:t>
            </a:r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xmlns="" id="{F06CE6E3-05EA-4728-BBE2-345F1038D7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8083449"/>
              </p:ext>
            </p:extLst>
          </p:nvPr>
        </p:nvGraphicFramePr>
        <p:xfrm>
          <a:off x="8667904" y="-40192"/>
          <a:ext cx="2890822" cy="2890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Acrobat Document" r:id="rId3" imgW="3238359" imgH="3238409" progId="AcroExch.Document.DC">
                  <p:embed/>
                </p:oleObj>
              </mc:Choice>
              <mc:Fallback>
                <p:oleObj name="Acrobat Document" r:id="rId3" imgW="3238359" imgH="3238409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67904" y="-40192"/>
                        <a:ext cx="2890822" cy="2890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265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FAD01528-76DC-48F5-A330-C9B06000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Pametna poljoprivreda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8538C49D-85DE-44A3-96A0-FE67F6DEA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853" y="1209284"/>
            <a:ext cx="3595456" cy="4793942"/>
          </a:xfrm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xmlns="" id="{2BCD74B7-9D96-400C-9BA1-42A07BB09B15}"/>
              </a:ext>
            </a:extLst>
          </p:cNvPr>
          <p:cNvSpPr txBox="1"/>
          <p:nvPr/>
        </p:nvSpPr>
        <p:spPr>
          <a:xfrm>
            <a:off x="782931" y="3005970"/>
            <a:ext cx="74980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Opći cilj: utvrditi ekonomsku isplativost korištenja novih tehnologija</a:t>
            </a:r>
          </a:p>
          <a:p>
            <a:endParaRPr lang="hr-HR" dirty="0"/>
          </a:p>
          <a:p>
            <a:r>
              <a:rPr lang="hr-HR" dirty="0"/>
              <a:t>Specifični ciljevi: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definiranje novih tehnologija primjerenih za precizno vinogradarstvo na području ZŽ,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analiza mogućih primjena preciznog vinogradarstva u poboljšanju organizacije i upravljanja vinogradom,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povećanju kvalitete grožđa i vina,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održivosti proizvodnje i zaštiti okoliša,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analiza ekonomske isplativosti preciznog vinogradarstva na području ZŽ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xmlns="" id="{F8E7CD13-D902-4322-895B-07D0C00374AC}"/>
              </a:ext>
            </a:extLst>
          </p:cNvPr>
          <p:cNvSpPr txBox="1"/>
          <p:nvPr/>
        </p:nvSpPr>
        <p:spPr>
          <a:xfrm>
            <a:off x="782931" y="1588980"/>
            <a:ext cx="7363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Projekt: </a:t>
            </a:r>
            <a:r>
              <a:rPr lang="hr-HR" b="1" dirty="0">
                <a:solidFill>
                  <a:srgbClr val="00B0F0"/>
                </a:solidFill>
              </a:rPr>
              <a:t>„Pametna poljoprivreda u Zagrebačkoj županiji – unapređenje vinogradarske proizvodnje na području Zagrebačke županije primjenom preciznog vinogradarstva”</a:t>
            </a:r>
            <a:r>
              <a:rPr lang="hr-HR" dirty="0"/>
              <a:t>, Agronomski fakultet Sveučilišta u Zagrebu, 2021.</a:t>
            </a:r>
          </a:p>
        </p:txBody>
      </p:sp>
    </p:spTree>
    <p:extLst>
      <p:ext uri="{BB962C8B-B14F-4D97-AF65-F5344CB8AC3E}">
        <p14:creationId xmlns:p14="http://schemas.microsoft.com/office/powerpoint/2010/main" val="1083975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1B19DEC9-D1F0-4621-91FA-33085E466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Potpore udrugama</a:t>
            </a:r>
          </a:p>
        </p:txBody>
      </p:sp>
      <p:sp>
        <p:nvSpPr>
          <p:cNvPr id="17" name="Rezervirano mjesto sadržaja 16">
            <a:extLst>
              <a:ext uri="{FF2B5EF4-FFF2-40B4-BE49-F238E27FC236}">
                <a16:creationId xmlns:a16="http://schemas.microsoft.com/office/drawing/2014/main" xmlns="" id="{20C6C715-45A2-4648-9863-A90E726EA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36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Dodijeljene potpore poljoprivrednim, ribarskim i lovačkim udrugama u razdoblju 2011. - 2021.</a:t>
            </a:r>
            <a:r>
              <a:rPr lang="hr-HR" sz="1800" dirty="0"/>
              <a:t> </a:t>
            </a:r>
          </a:p>
        </p:txBody>
      </p:sp>
      <p:graphicFrame>
        <p:nvGraphicFramePr>
          <p:cNvPr id="18" name="Objekt 17">
            <a:extLst>
              <a:ext uri="{FF2B5EF4-FFF2-40B4-BE49-F238E27FC236}">
                <a16:creationId xmlns:a16="http://schemas.microsoft.com/office/drawing/2014/main" xmlns="" id="{1443FBA5-632A-49F0-9918-D0896EF484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217513"/>
              </p:ext>
            </p:extLst>
          </p:nvPr>
        </p:nvGraphicFramePr>
        <p:xfrm>
          <a:off x="945755" y="2558094"/>
          <a:ext cx="10240395" cy="433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Worksheet" r:id="rId3" imgW="8808669" imgH="373403" progId="Excel.Sheet.12">
                  <p:embed/>
                </p:oleObj>
              </mc:Choice>
              <mc:Fallback>
                <p:oleObj name="Worksheet" r:id="rId3" imgW="8808669" imgH="37340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5755" y="2558094"/>
                        <a:ext cx="10240395" cy="433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kstniOkvir 21">
            <a:extLst>
              <a:ext uri="{FF2B5EF4-FFF2-40B4-BE49-F238E27FC236}">
                <a16:creationId xmlns:a16="http://schemas.microsoft.com/office/drawing/2014/main" xmlns="" id="{262DBC06-D3F6-4968-83C0-D8D4EA7495E2}"/>
              </a:ext>
            </a:extLst>
          </p:cNvPr>
          <p:cNvSpPr txBox="1"/>
          <p:nvPr/>
        </p:nvSpPr>
        <p:spPr>
          <a:xfrm>
            <a:off x="945755" y="3715305"/>
            <a:ext cx="60945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redovno poslovanje,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edukacija,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gospodarske manifestacije,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0000"/>
                </a:solidFill>
                <a:latin typeface="Calibri" panose="020F0502020204030204" pitchFamily="34" charset="0"/>
              </a:rPr>
              <a:t>razvojni projekti,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krajobrazno uređenje jezera i vodotoka,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aktivnosti vezane uz gospodarenje divljači</a:t>
            </a:r>
            <a:endParaRPr lang="hr-HR" dirty="0"/>
          </a:p>
        </p:txBody>
      </p:sp>
      <p:pic>
        <p:nvPicPr>
          <p:cNvPr id="24" name="Slika 23">
            <a:extLst>
              <a:ext uri="{FF2B5EF4-FFF2-40B4-BE49-F238E27FC236}">
                <a16:creationId xmlns:a16="http://schemas.microsoft.com/office/drawing/2014/main" xmlns="" id="{0837D35E-2E5E-49B1-A9E0-534F4F130A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680" y="3142695"/>
            <a:ext cx="3541907" cy="265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32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8BBE1874-1988-4A7E-AAB8-DB1DDE8AB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Infrastruktura na ruralnom prostoru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xmlns="" id="{A8CBF64D-E6A2-425E-A56B-AC476A4557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032" y="2410033"/>
            <a:ext cx="11945935" cy="203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606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8BBE1874-1988-4A7E-AAB8-DB1DDE8AB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Infrastruktura na ruralnom prostoru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DE29577A-8D55-4606-B45C-295E29E8FC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14" t="20712" r="7632" b="25696"/>
          <a:stretch/>
        </p:blipFill>
        <p:spPr>
          <a:xfrm>
            <a:off x="2088235" y="1704512"/>
            <a:ext cx="4122802" cy="3969397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xmlns="" id="{DF939EBC-C61D-4655-8346-4FBACA4442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96" t="23171" r="7407" b="10307"/>
          <a:stretch/>
        </p:blipFill>
        <p:spPr>
          <a:xfrm>
            <a:off x="6853561" y="1690688"/>
            <a:ext cx="3116062" cy="398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437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3553377-A5B4-4F73-959A-7AC5D4FB6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Pilot projekt Općina Rakovec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B43D299D-BC6F-4F56-A94A-641464E654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915" y="1415644"/>
            <a:ext cx="5972170" cy="4479128"/>
          </a:xfrm>
        </p:spPr>
      </p:pic>
    </p:spTree>
    <p:extLst>
      <p:ext uri="{BB962C8B-B14F-4D97-AF65-F5344CB8AC3E}">
        <p14:creationId xmlns:p14="http://schemas.microsoft.com/office/powerpoint/2010/main" val="3255456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68D6AEAA-0A2A-4097-A873-B81B267A4F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260" y="-77772"/>
            <a:ext cx="12330260" cy="6935772"/>
          </a:xfrm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xmlns="" id="{A8ED76E0-C15B-4C41-91E5-AB0D284A710B}"/>
              </a:ext>
            </a:extLst>
          </p:cNvPr>
          <p:cNvSpPr txBox="1"/>
          <p:nvPr/>
        </p:nvSpPr>
        <p:spPr>
          <a:xfrm>
            <a:off x="6242179" y="5878285"/>
            <a:ext cx="4517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Osnovna škola </a:t>
            </a:r>
            <a:r>
              <a:rPr kumimoji="0" lang="hr-HR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Rakovec</a:t>
            </a:r>
            <a:endParaRPr kumimoji="0" lang="hr-H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928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B3C02745-8538-422C-8AEE-8D58BB110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29867960-D7C8-460E-9D9B-C39EFEDB3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164" y="0"/>
            <a:ext cx="12253164" cy="6892404"/>
          </a:xfr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xmlns="" id="{518E48BF-02B8-4AFE-AF1B-ECDF242FDE14}"/>
              </a:ext>
            </a:extLst>
          </p:cNvPr>
          <p:cNvSpPr txBox="1"/>
          <p:nvPr/>
        </p:nvSpPr>
        <p:spPr>
          <a:xfrm>
            <a:off x="438538" y="279919"/>
            <a:ext cx="2446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OŠ </a:t>
            </a:r>
            <a:r>
              <a:rPr kumimoji="0" lang="hr-HR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Rakovec</a:t>
            </a:r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xmlns="" id="{F1DC9A8E-FA2F-4116-B74C-05231B442D9C}"/>
              </a:ext>
            </a:extLst>
          </p:cNvPr>
          <p:cNvSpPr/>
          <p:nvPr/>
        </p:nvSpPr>
        <p:spPr>
          <a:xfrm>
            <a:off x="155510" y="5317191"/>
            <a:ext cx="6096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školu pohađa </a:t>
            </a:r>
            <a:r>
              <a:rPr kumimoji="0" lang="hr-H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114 učenika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jednosmjenska</a:t>
            </a: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nastava</a:t>
            </a:r>
          </a:p>
        </p:txBody>
      </p:sp>
    </p:spTree>
    <p:extLst>
      <p:ext uri="{BB962C8B-B14F-4D97-AF65-F5344CB8AC3E}">
        <p14:creationId xmlns:p14="http://schemas.microsoft.com/office/powerpoint/2010/main" val="3694827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zervirano mjesto sadržaja 6">
            <a:extLst>
              <a:ext uri="{FF2B5EF4-FFF2-40B4-BE49-F238E27FC236}">
                <a16:creationId xmlns:a16="http://schemas.microsoft.com/office/drawing/2014/main" xmlns="" id="{26156D15-0D45-4C03-A271-6A7F316844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3305"/>
            <a:ext cx="12191999" cy="6858000"/>
          </a:xfrm>
        </p:spPr>
      </p:pic>
      <p:sp>
        <p:nvSpPr>
          <p:cNvPr id="10" name="TekstniOkvir 9">
            <a:extLst>
              <a:ext uri="{FF2B5EF4-FFF2-40B4-BE49-F238E27FC236}">
                <a16:creationId xmlns:a16="http://schemas.microsoft.com/office/drawing/2014/main" xmlns="" id="{E5E815D1-9EFF-4D09-9A95-8CCC5514BAB7}"/>
              </a:ext>
            </a:extLst>
          </p:cNvPr>
          <p:cNvSpPr txBox="1"/>
          <p:nvPr/>
        </p:nvSpPr>
        <p:spPr>
          <a:xfrm>
            <a:off x="671802" y="1632856"/>
            <a:ext cx="5859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Pametna učionica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xmlns="" id="{D41021D6-81F7-42BD-BBFE-9155228B61C7}"/>
              </a:ext>
            </a:extLst>
          </p:cNvPr>
          <p:cNvSpPr/>
          <p:nvPr/>
        </p:nvSpPr>
        <p:spPr>
          <a:xfrm>
            <a:off x="410546" y="2279187"/>
            <a:ext cx="56410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interaktivna pametna ploča i tableti</a:t>
            </a:r>
            <a:endParaRPr kumimoji="0" lang="hr-H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962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4EC711BE-E326-4385-9DE9-346FEFE689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197"/>
            <a:ext cx="12291904" cy="6914197"/>
          </a:xfr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xmlns="" id="{9F3F5392-1344-499F-8988-6939230E1FC8}"/>
              </a:ext>
            </a:extLst>
          </p:cNvPr>
          <p:cNvSpPr txBox="1"/>
          <p:nvPr/>
        </p:nvSpPr>
        <p:spPr>
          <a:xfrm>
            <a:off x="102638" y="167951"/>
            <a:ext cx="12189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Informatička učionica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xmlns="" id="{F4C6F84B-4CC1-47A4-B210-981390F89DB0}"/>
              </a:ext>
            </a:extLst>
          </p:cNvPr>
          <p:cNvSpPr/>
          <p:nvPr/>
        </p:nvSpPr>
        <p:spPr>
          <a:xfrm>
            <a:off x="528735" y="2589353"/>
            <a:ext cx="6096000" cy="16780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od 2011. godine svi učenici mogu pohađati izbornu nastavu informatike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izborna nastava iz robotike </a:t>
            </a:r>
            <a:endParaRPr kumimoji="0" lang="hr-H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87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DB97E61E-C28B-4CC9-9B7A-07EDBA8AC1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302" y="0"/>
            <a:ext cx="12223301" cy="6875608"/>
          </a:xfrm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xmlns="" id="{28E118DC-C365-4EDF-8E29-26DEFDAA6F79}"/>
              </a:ext>
            </a:extLst>
          </p:cNvPr>
          <p:cNvSpPr txBox="1"/>
          <p:nvPr/>
        </p:nvSpPr>
        <p:spPr>
          <a:xfrm>
            <a:off x="223935" y="279918"/>
            <a:ext cx="37930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Sportska dvorana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xmlns="" id="{B73CA8CD-85C2-4E33-9119-A9CA435CFB07}"/>
              </a:ext>
            </a:extLst>
          </p:cNvPr>
          <p:cNvSpPr/>
          <p:nvPr/>
        </p:nvSpPr>
        <p:spPr>
          <a:xfrm>
            <a:off x="0" y="987804"/>
            <a:ext cx="51784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Izgrađena uz financijsku pomoć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    Zagrebačke županije 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    Ministarstva regionalnog razvoja 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    fondova europske unije 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101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7831485-CB96-4132-9CFE-AC35318DD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5B55A2AB-0C6A-4EED-BCC2-6D59FB6281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xmlns="" id="{CA563DAB-510A-4FB8-A80E-062C84C1CF1B}"/>
              </a:ext>
            </a:extLst>
          </p:cNvPr>
          <p:cNvSpPr txBox="1"/>
          <p:nvPr/>
        </p:nvSpPr>
        <p:spPr>
          <a:xfrm>
            <a:off x="289249" y="253157"/>
            <a:ext cx="35341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Sportska  dvorana</a:t>
            </a:r>
          </a:p>
        </p:txBody>
      </p:sp>
    </p:spTree>
    <p:extLst>
      <p:ext uri="{BB962C8B-B14F-4D97-AF65-F5344CB8AC3E}">
        <p14:creationId xmlns:p14="http://schemas.microsoft.com/office/powerpoint/2010/main" val="3624757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4233747B-73BE-45B6-B44E-B4B9F153BC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16" y="-44904"/>
            <a:ext cx="12271831" cy="6902904"/>
          </a:xfrm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xmlns="" id="{2C3D2531-1777-4CA3-B66E-573174F033DB}"/>
              </a:ext>
            </a:extLst>
          </p:cNvPr>
          <p:cNvSpPr txBox="1"/>
          <p:nvPr/>
        </p:nvSpPr>
        <p:spPr>
          <a:xfrm>
            <a:off x="793102" y="429207"/>
            <a:ext cx="32117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Dječje igralište</a:t>
            </a:r>
          </a:p>
        </p:txBody>
      </p:sp>
    </p:spTree>
    <p:extLst>
      <p:ext uri="{BB962C8B-B14F-4D97-AF65-F5344CB8AC3E}">
        <p14:creationId xmlns:p14="http://schemas.microsoft.com/office/powerpoint/2010/main" val="3490230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38C4A2B-C927-4710-A18C-E4D1F370C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Nogometno igralište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07C2E92C-1596-48A1-8D8B-19F466E851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62" y="-177553"/>
            <a:ext cx="12260062" cy="8173375"/>
          </a:xfr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5509A81E-9457-4EA3-82D3-CAC520B7B191}"/>
              </a:ext>
            </a:extLst>
          </p:cNvPr>
          <p:cNvSpPr txBox="1"/>
          <p:nvPr/>
        </p:nvSpPr>
        <p:spPr>
          <a:xfrm>
            <a:off x="838200" y="257451"/>
            <a:ext cx="443513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Nogometno igralište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026496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C267326-9796-4A28-BD2F-B299CE3C8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NK </a:t>
            </a:r>
            <a:r>
              <a:rPr lang="hr-HR" dirty="0" err="1"/>
              <a:t>Rakovec</a:t>
            </a:r>
            <a:endParaRPr lang="hr-HR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6D319D74-6525-41EB-86F8-60B755A4BD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5" t="2075"/>
          <a:stretch/>
        </p:blipFill>
        <p:spPr>
          <a:xfrm>
            <a:off x="0" y="1222309"/>
            <a:ext cx="6256419" cy="4261061"/>
          </a:xfr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xmlns="" id="{F93A9F1E-0EE7-429A-B3C9-3277855369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155" y="2947954"/>
            <a:ext cx="5865846" cy="391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376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8E02DB25-686A-4A42-9BFF-D274E8D7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Vatrogasni dom </a:t>
            </a:r>
            <a:r>
              <a:rPr lang="hr-HR" dirty="0" err="1"/>
              <a:t>Rakovec</a:t>
            </a:r>
            <a:endParaRPr lang="hr-HR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20A0F6E7-8017-49DD-8C39-559B2A5E1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026" y="1436914"/>
            <a:ext cx="9369947" cy="5270595"/>
          </a:xfrm>
        </p:spPr>
      </p:pic>
    </p:spTree>
    <p:extLst>
      <p:ext uri="{BB962C8B-B14F-4D97-AF65-F5344CB8AC3E}">
        <p14:creationId xmlns:p14="http://schemas.microsoft.com/office/powerpoint/2010/main" val="38497627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0307F15B-73F1-4283-97B3-7F554E96D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DVD </a:t>
            </a:r>
            <a:r>
              <a:rPr lang="hr-HR" dirty="0" err="1"/>
              <a:t>Rakovec</a:t>
            </a:r>
            <a:endParaRPr lang="hr-HR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A8B56579-327D-4A90-940F-7131818924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098" y="1362933"/>
            <a:ext cx="7989649" cy="5317786"/>
          </a:xfrm>
        </p:spPr>
      </p:pic>
    </p:spTree>
    <p:extLst>
      <p:ext uri="{BB962C8B-B14F-4D97-AF65-F5344CB8AC3E}">
        <p14:creationId xmlns:p14="http://schemas.microsoft.com/office/powerpoint/2010/main" val="2058948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63AC26D2-FA52-48A9-9653-BE1112661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Društveni dom </a:t>
            </a:r>
            <a:r>
              <a:rPr lang="hr-HR" dirty="0" err="1"/>
              <a:t>Baničevec</a:t>
            </a:r>
            <a:endParaRPr lang="hr-HR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BB93E096-13BA-4142-B062-16317CDE62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034" y="1395980"/>
            <a:ext cx="7927108" cy="5284738"/>
          </a:xfrm>
        </p:spPr>
      </p:pic>
    </p:spTree>
    <p:extLst>
      <p:ext uri="{BB962C8B-B14F-4D97-AF65-F5344CB8AC3E}">
        <p14:creationId xmlns:p14="http://schemas.microsoft.com/office/powerpoint/2010/main" val="19637176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72197ED7-313F-4D82-8BD1-6156DEEB5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Lovački dom - LD Šljuka </a:t>
            </a:r>
            <a:r>
              <a:rPr lang="hr-HR" dirty="0" err="1"/>
              <a:t>Rakovec</a:t>
            </a:r>
            <a:r>
              <a:rPr lang="hr-HR" dirty="0"/>
              <a:t> 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xmlns="" id="{BA6C57BE-5DBF-4CFF-82CA-83892FDBC4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983" y="1466590"/>
            <a:ext cx="9170033" cy="5158144"/>
          </a:xfrm>
        </p:spPr>
      </p:pic>
    </p:spTree>
    <p:extLst>
      <p:ext uri="{BB962C8B-B14F-4D97-AF65-F5344CB8AC3E}">
        <p14:creationId xmlns:p14="http://schemas.microsoft.com/office/powerpoint/2010/main" val="8309362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Uloga</a:t>
            </a:r>
            <a:r>
              <a:rPr lang="en-GB" dirty="0"/>
              <a:t> </a:t>
            </a:r>
            <a:r>
              <a:rPr lang="en-GB" dirty="0" err="1"/>
              <a:t>županije</a:t>
            </a:r>
            <a:r>
              <a:rPr lang="en-GB" dirty="0"/>
              <a:t> u </a:t>
            </a:r>
            <a:r>
              <a:rPr lang="en-GB" dirty="0" err="1"/>
              <a:t>razvoju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provedbi</a:t>
            </a:r>
            <a:r>
              <a:rPr lang="en-GB" dirty="0"/>
              <a:t> </a:t>
            </a:r>
            <a:r>
              <a:rPr lang="en-GB" dirty="0" err="1"/>
              <a:t>koncepta</a:t>
            </a:r>
            <a:r>
              <a:rPr lang="en-GB" dirty="0"/>
              <a:t> </a:t>
            </a:r>
            <a:r>
              <a:rPr lang="en-GB" dirty="0" err="1"/>
              <a:t>Pametna</a:t>
            </a:r>
            <a:r>
              <a:rPr lang="en-GB" dirty="0"/>
              <a:t> </a:t>
            </a:r>
            <a:r>
              <a:rPr lang="en-GB" dirty="0" err="1"/>
              <a:t>sela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138" y="2338664"/>
            <a:ext cx="7807570" cy="25570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3. PROGRAM RAZVOJA PAMETNIH SELA U </a:t>
            </a:r>
          </a:p>
          <a:p>
            <a:pPr marL="0" indent="0">
              <a:buNone/>
            </a:pPr>
            <a:r>
              <a:rPr lang="pl-PL" dirty="0"/>
              <a:t>    ZAGREBAČKOJ ŽUPANIJI DO 2030. – AKCIJSKI PLAN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085345CE-ADD1-48D5-9649-38DF26851A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" t="4292" r="2501" b="4950"/>
          <a:stretch/>
        </p:blipFill>
        <p:spPr>
          <a:xfrm>
            <a:off x="8087557" y="2061667"/>
            <a:ext cx="3577701" cy="342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9429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8B298E6F-9248-4337-8BC8-079136EA7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Razvoj koncepta PS u ZŽ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471EA4E5-E5E9-492B-A97B-CFDDEA2EA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2017. godine inicijativa PS pokrenuta na razini EU</a:t>
            </a:r>
          </a:p>
          <a:p>
            <a:r>
              <a:rPr lang="hr-HR" sz="180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2017. godine donesena Strategija  razvoja informacijske i komunikacijske tehnologije na području Zagrebačke </a:t>
            </a:r>
            <a:r>
              <a:rPr lang="hr-HR" sz="1800" dirty="0">
                <a:effectLst/>
                <a:latin typeface="Calibri" panose="020F0502020204030204" pitchFamily="34" charset="0"/>
                <a:ea typeface="NSimSun" panose="02010609030101010101" pitchFamily="49" charset="-122"/>
              </a:rPr>
              <a:t>ž</a:t>
            </a:r>
            <a:r>
              <a:rPr lang="hr-HR" sz="180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upanije - Pametna </a:t>
            </a:r>
            <a:r>
              <a:rPr lang="hr-HR" sz="1800" dirty="0">
                <a:effectLst/>
                <a:latin typeface="Calibri" panose="020F0502020204030204" pitchFamily="34" charset="0"/>
                <a:ea typeface="NSimSun" panose="02010609030101010101" pitchFamily="49" charset="-122"/>
              </a:rPr>
              <a:t>ž</a:t>
            </a:r>
            <a:r>
              <a:rPr lang="hr-HR" sz="1800" dirty="0">
                <a:effectLst/>
                <a:latin typeface="Calibri" panose="020F0502020204030204" pitchFamily="34" charset="0"/>
                <a:ea typeface="NSimSun" panose="02010609030101010101" pitchFamily="49" charset="-122"/>
                <a:cs typeface="Arial" panose="020B0604020202020204" pitchFamily="34" charset="0"/>
              </a:rPr>
              <a:t>upanija do 2023. godine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hr-HR" sz="1800" b="1" dirty="0">
                <a:latin typeface="Calibri" panose="020F0502020204030204" pitchFamily="34" charset="0"/>
                <a:ea typeface="Calibri" panose="020F0502020204030204" pitchFamily="34" charset="0"/>
              </a:rPr>
              <a:t>u</a:t>
            </a:r>
            <a:r>
              <a:rPr lang="hr-H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listopadu 2018. godine, ZŽ organizira  konferenciju „Pametna sela - probudimo Hrvatsku - primjer Zagrebačka županija“</a:t>
            </a:r>
          </a:p>
          <a:p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tijekom 2019. godine izrađen je dokument "Smjernice razvoja sela i poljoprivrede do 2030. godine u Zagrebačkoj županiji - razvoj ekološke proizvodnje i pametnih sela"</a:t>
            </a:r>
          </a:p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rajem 2019. godine proveden je i pilot projekt razvoj pametnih  sela  u  Zagrebačkoj županiji  na primjeru  Općine  Rakovec u sklopu kojeg je postavljena i pametna info točka u središtu općine</a:t>
            </a:r>
          </a:p>
          <a:p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veljači ove godine Županijska skupština usvojila je 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Programa razvoja pametnih sela u Zagrebačkoj županiji do 2030. godine – akcijski plan</a:t>
            </a:r>
          </a:p>
          <a:p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1471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xmlns="" id="{B9F6159B-89F4-41BE-8323-8E0DABB9C98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799741"/>
              </p:ext>
            </p:extLst>
          </p:nvPr>
        </p:nvGraphicFramePr>
        <p:xfrm>
          <a:off x="2953921" y="133165"/>
          <a:ext cx="4159239" cy="5885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Acrobat Document" r:id="rId3" imgW="4533887" imgH="6416017" progId="AcroExch.Document.DC">
                  <p:embed/>
                </p:oleObj>
              </mc:Choice>
              <mc:Fallback>
                <p:oleObj name="Acrobat Document" r:id="rId3" imgW="4533887" imgH="641601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3921" y="133165"/>
                        <a:ext cx="4159239" cy="5885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13031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C807638-7DE3-40E1-87AE-00DF74155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VIZIJA razvoja pametnih sela Zagrebačke županije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03F9A3AB-16BB-419D-94F4-BEA7ECD49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896775" cy="3971493"/>
          </a:xfrm>
        </p:spPr>
        <p:txBody>
          <a:bodyPr/>
          <a:lstStyle/>
          <a:p>
            <a:pPr marL="0" indent="0">
              <a:buNone/>
            </a:pPr>
            <a:r>
              <a:rPr lang="hr-HR" dirty="0"/>
              <a:t>"Seoska područja i seoske zajednice su proaktivne sredine koje lokalnom inicijativom, održivim korištenjem prirodne i kulturne baštine te primjenom inovacija, suvremenih tehnologija i digitalnih rješenja, podižu kvalitetu života stanovnika i stvaraju privlačna mjesta za rad i život."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95EC6B85-4500-4183-B41D-720DCA858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128" y="1970133"/>
            <a:ext cx="5119455" cy="368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0981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C5954BE4-05EB-49F4-8B83-ABE5D64ED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3 strateška cilja, 8 prioriteta</a:t>
            </a: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xmlns="" id="{9FD2910B-636A-4FB9-A022-2A6125E458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5979568"/>
              </p:ext>
            </p:extLst>
          </p:nvPr>
        </p:nvGraphicFramePr>
        <p:xfrm>
          <a:off x="1012054" y="1526961"/>
          <a:ext cx="10341746" cy="4376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0148">
                  <a:extLst>
                    <a:ext uri="{9D8B030D-6E8A-4147-A177-3AD203B41FA5}">
                      <a16:colId xmlns:a16="http://schemas.microsoft.com/office/drawing/2014/main" xmlns="" val="1785561846"/>
                    </a:ext>
                  </a:extLst>
                </a:gridCol>
                <a:gridCol w="3462291">
                  <a:extLst>
                    <a:ext uri="{9D8B030D-6E8A-4147-A177-3AD203B41FA5}">
                      <a16:colId xmlns:a16="http://schemas.microsoft.com/office/drawing/2014/main" xmlns="" val="3509980909"/>
                    </a:ext>
                  </a:extLst>
                </a:gridCol>
                <a:gridCol w="3479307">
                  <a:extLst>
                    <a:ext uri="{9D8B030D-6E8A-4147-A177-3AD203B41FA5}">
                      <a16:colId xmlns:a16="http://schemas.microsoft.com/office/drawing/2014/main" xmlns="" val="3567449172"/>
                    </a:ext>
                  </a:extLst>
                </a:gridCol>
              </a:tblGrid>
              <a:tr h="15403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dirty="0">
                          <a:effectLst/>
                        </a:rPr>
                        <a:t>Strateški cilj 1: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dirty="0">
                          <a:effectLst/>
                        </a:rPr>
                        <a:t>Povećati gospodarsku aktivnost kroz proizvodnju proizvoda i usluga dodane vrijednosti s naglaskom na primjenu ekoloških načela, visokih tehnologija i digitalnih rješenja.</a:t>
                      </a:r>
                      <a:endParaRPr lang="hr-H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94" marR="51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dirty="0">
                          <a:effectLst/>
                        </a:rPr>
                        <a:t>Strateški cilj 2: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dirty="0">
                          <a:effectLst/>
                        </a:rPr>
                        <a:t>Podići razinu dostupnosti komunalne, društvene, IK i socijalne infrastrukture te kvalitetu života na područjima seoskih naselja.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 dirty="0">
                          <a:effectLst/>
                        </a:rPr>
                        <a:t> </a:t>
                      </a:r>
                      <a:endParaRPr lang="hr-H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94" marR="517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dirty="0">
                          <a:effectLst/>
                        </a:rPr>
                        <a:t>Strateški cilj 3: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dirty="0">
                          <a:effectLst/>
                        </a:rPr>
                        <a:t>Razvijati osjećaj pripadnosti zajednici te poticati i osposobljavati ljude za aktivno sudjelovanje u lokalnom razvoju i primjenu digitalnih tehnologija u svim fazama i oblicima odgojnog i obrazovnog procesa.</a:t>
                      </a:r>
                      <a:endParaRPr lang="hr-H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94" marR="51794" marT="0" marB="0"/>
                </a:tc>
                <a:extLst>
                  <a:ext uri="{0D108BD9-81ED-4DB2-BD59-A6C34878D82A}">
                    <a16:rowId xmlns:a16="http://schemas.microsoft.com/office/drawing/2014/main" xmlns="" val="692877724"/>
                  </a:ext>
                </a:extLst>
              </a:tr>
              <a:tr h="26676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b="0" dirty="0">
                          <a:solidFill>
                            <a:schemeClr val="tx1"/>
                          </a:solidFill>
                          <a:effectLst/>
                        </a:rPr>
                        <a:t>Prioriteti u okviru cilja 1:</a:t>
                      </a: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hr-HR" sz="1400" b="0" dirty="0">
                          <a:solidFill>
                            <a:schemeClr val="tx1"/>
                          </a:solidFill>
                          <a:effectLst/>
                        </a:rPr>
                        <a:t>Digitalna rješenja u službi gospodarstva i održivog razvoja sela Zagrebačke županije.</a:t>
                      </a: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hr-HR" sz="1400" b="0" dirty="0">
                          <a:solidFill>
                            <a:schemeClr val="tx1"/>
                          </a:solidFill>
                          <a:effectLst/>
                        </a:rPr>
                        <a:t>Poticanje inovativnosti i transfera znanja za razvoj sela Zagrebačke županije.</a:t>
                      </a: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hr-HR" sz="1400" b="0" dirty="0">
                          <a:solidFill>
                            <a:schemeClr val="tx1"/>
                          </a:solidFill>
                          <a:effectLst/>
                        </a:rPr>
                        <a:t>Zelena poljoprivreda temeljena na primjeni pametnih tehnologija.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 dirty="0">
                          <a:effectLst/>
                        </a:rPr>
                        <a:t> </a:t>
                      </a:r>
                      <a:endParaRPr lang="hr-H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94" marR="5179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dirty="0">
                          <a:effectLst/>
                        </a:rPr>
                        <a:t>Prioriteti u okviru cilja 2:</a:t>
                      </a:r>
                    </a:p>
                    <a:p>
                      <a:pPr marL="325120" indent="-2698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dirty="0">
                          <a:effectLst/>
                        </a:rPr>
                        <a:t>2.1. Poboljšanje dostupnosti i kvalitete informacijsko-komunikacijske infrastrukture.</a:t>
                      </a:r>
                    </a:p>
                    <a:p>
                      <a:pPr marL="325120" indent="-2698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dirty="0">
                          <a:effectLst/>
                        </a:rPr>
                        <a:t>2.2. Jačanje lokalne inicijative i primjene pametnih rješenja u sustavu regionalne i lokalne samouprave.</a:t>
                      </a:r>
                    </a:p>
                    <a:p>
                      <a:pPr marL="325120" indent="-2698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dirty="0">
                          <a:effectLst/>
                        </a:rPr>
                        <a:t>2.3. Primjena pametnih rješenja za povećanje atraktivnosti prostora i dobrobit zajednice.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 dirty="0">
                          <a:effectLst/>
                        </a:rPr>
                        <a:t> </a:t>
                      </a:r>
                      <a:endParaRPr lang="hr-H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94" marR="5179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dirty="0">
                          <a:effectLst/>
                        </a:rPr>
                        <a:t>Prioriteti u okviru cilja 3:</a:t>
                      </a:r>
                    </a:p>
                    <a:p>
                      <a:pPr marL="325120" indent="-2698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dirty="0">
                          <a:effectLst/>
                        </a:rPr>
                        <a:t>3.1. Promocija i edukacija za informiranje i širenje primjene digitalnih tehnologija u službi razvoja pametnih sela.</a:t>
                      </a:r>
                    </a:p>
                    <a:p>
                      <a:pPr marL="325120" indent="-2698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dirty="0">
                          <a:effectLst/>
                        </a:rPr>
                        <a:t>3.2. Razvoj znanja, vještina i talenata za osmišljavanje i izradu pametnih rješenja.</a:t>
                      </a:r>
                      <a:endParaRPr lang="hr-H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94" marR="5179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0298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67881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A25546-07FC-4CF4-AA89-B6C3486D9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11 najvažnijih projekata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4D3FC6F1-753C-41B0-AC32-10BFCCA6C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572130" cy="391847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r-HR" dirty="0"/>
              <a:t>1. Razvoj infrastrukture širokopojasnog pristupa na području Zagrebačke županije   </a:t>
            </a:r>
          </a:p>
          <a:p>
            <a:pPr marL="0" indent="0">
              <a:buNone/>
            </a:pPr>
            <a:r>
              <a:rPr lang="hr-HR" dirty="0"/>
              <a:t>2. WEB platforma Pametno selo Zagrebačke županije</a:t>
            </a:r>
          </a:p>
          <a:p>
            <a:pPr marL="0" indent="0">
              <a:buNone/>
            </a:pPr>
            <a:r>
              <a:rPr lang="hr-HR" dirty="0"/>
              <a:t>3. Seoske IT oaze za digitalne nomade</a:t>
            </a:r>
          </a:p>
          <a:p>
            <a:pPr marL="0" indent="0">
              <a:buNone/>
            </a:pPr>
            <a:r>
              <a:rPr lang="hr-HR" dirty="0"/>
              <a:t>4. </a:t>
            </a:r>
            <a:r>
              <a:rPr lang="hr-HR" dirty="0" err="1"/>
              <a:t>Infopunkt</a:t>
            </a:r>
            <a:r>
              <a:rPr lang="hr-HR" dirty="0"/>
              <a:t> / digitalna ploča</a:t>
            </a:r>
          </a:p>
          <a:p>
            <a:pPr marL="0" indent="0">
              <a:buNone/>
            </a:pPr>
            <a:r>
              <a:rPr lang="hr-HR" dirty="0"/>
              <a:t>5. Pametna sela za zdraviji život</a:t>
            </a:r>
          </a:p>
          <a:p>
            <a:pPr marL="0" indent="0">
              <a:buNone/>
            </a:pPr>
            <a:r>
              <a:rPr lang="hr-HR" dirty="0"/>
              <a:t>6. Digitalna poljoprivreda</a:t>
            </a:r>
          </a:p>
          <a:p>
            <a:pPr marL="0" indent="0">
              <a:buNone/>
            </a:pPr>
            <a:r>
              <a:rPr lang="hr-HR" dirty="0"/>
              <a:t>7. Energetska učinkovitost i obnovljivi izvori energije</a:t>
            </a:r>
          </a:p>
          <a:p>
            <a:pPr marL="0" indent="0">
              <a:buNone/>
            </a:pPr>
            <a:r>
              <a:rPr lang="hr-HR" dirty="0"/>
              <a:t>8. Primjena pametnih tehnologija u poljoprivredi</a:t>
            </a:r>
          </a:p>
          <a:p>
            <a:pPr marL="0" indent="0">
              <a:buNone/>
            </a:pPr>
            <a:r>
              <a:rPr lang="hr-HR" dirty="0"/>
              <a:t>9. Digitalna tržnica proizvoda Zagrebačke županije</a:t>
            </a:r>
          </a:p>
          <a:p>
            <a:pPr marL="0" indent="0">
              <a:buNone/>
            </a:pPr>
            <a:r>
              <a:rPr lang="hr-HR" dirty="0"/>
              <a:t>10. Promocija i širenje digitalnih znanja i stvaralaštva</a:t>
            </a:r>
          </a:p>
          <a:p>
            <a:pPr marL="0" indent="0">
              <a:buNone/>
            </a:pPr>
            <a:r>
              <a:rPr lang="hr-HR" dirty="0"/>
              <a:t>11. Društveno aktivna lokalna zajednica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264259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F2B9251-FECC-4ED7-9C8C-B273DC3A8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Pametna sela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B1F97BAC-76BF-4020-AD10-8C5C3041D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zajednice u ruralnim područjima koje koriste inovativna rješenja za poboljšanje svoje otpornosti, nadograđujući se na lokalne snage i mogućnosti</a:t>
            </a:r>
          </a:p>
          <a:p>
            <a:r>
              <a:rPr lang="hr-HR" dirty="0"/>
              <a:t>oslanjaju se na participativni pristup u razvoju i provedbi svoje strategije za poboljšanje ekonomskih, socijalnih i/ili okolišnih uvjeta,  posebno  mobiliziranjem  rješenja  koja  nude  digitalne  tehnologije</a:t>
            </a:r>
          </a:p>
          <a:p>
            <a:r>
              <a:rPr lang="hr-HR" dirty="0"/>
              <a:t>imaju koristi  od  suradnje  i  povezivanja  s  drugim  zajednicama  i  akterima  u  ruralnim  i  urbanim područjima</a:t>
            </a:r>
          </a:p>
          <a:p>
            <a:r>
              <a:rPr lang="hr-HR" dirty="0"/>
              <a:t>projekti se mogu financirati iz različitih javnih i privatnih izvora</a:t>
            </a:r>
          </a:p>
        </p:txBody>
      </p:sp>
    </p:spTree>
    <p:extLst>
      <p:ext uri="{BB962C8B-B14F-4D97-AF65-F5344CB8AC3E}">
        <p14:creationId xmlns:p14="http://schemas.microsoft.com/office/powerpoint/2010/main" val="13482758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D4D42C47-62E2-402E-8C21-1B8849B1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Program razvoja pametnih sela u ZŽ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F6930327-B60B-4C3B-987A-579DF8EB7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02" y="1834503"/>
            <a:ext cx="10515600" cy="3918470"/>
          </a:xfrm>
        </p:spPr>
        <p:txBody>
          <a:bodyPr/>
          <a:lstStyle/>
          <a:p>
            <a:pPr marL="0" indent="0" algn="just">
              <a:buNone/>
            </a:pPr>
            <a:r>
              <a:rPr lang="hr-H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Provedba Programa u desetogodišnjem razdoblju će: </a:t>
            </a:r>
          </a:p>
          <a:p>
            <a:pPr marL="0" indent="0" algn="just">
              <a:buNone/>
            </a:pPr>
            <a:endParaRPr lang="hr-HR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hr-H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doprinijeti izjednačavanju uvjeta života u gradu i na selu, </a:t>
            </a:r>
          </a:p>
          <a:p>
            <a:pPr algn="just"/>
            <a:r>
              <a:rPr lang="hr-H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podići kvalitetu života na ruralnom prostoru, </a:t>
            </a:r>
          </a:p>
          <a:p>
            <a:pPr algn="just"/>
            <a:r>
              <a:rPr lang="hr-H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oživjeti seoski prostor, </a:t>
            </a:r>
          </a:p>
          <a:p>
            <a:pPr algn="just"/>
            <a:r>
              <a:rPr lang="hr-H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zadržati mlađe reproduktivno stanovništvo na ruralnom prostoru</a:t>
            </a:r>
          </a:p>
          <a:p>
            <a:pPr algn="just"/>
            <a:endParaRPr lang="hr-H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91894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xmlns="" id="{DD2A1CEC-B45D-453E-859E-AF0E83F5E4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1674" y="0"/>
            <a:ext cx="4314547" cy="608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029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Uloga županije u razvoju i provedbi koncepta Pametna sela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 smtClean="0"/>
              <a:t>1. Lokomotiva</a:t>
            </a:r>
          </a:p>
          <a:p>
            <a:pPr marL="0" indent="0">
              <a:buNone/>
            </a:pPr>
            <a:r>
              <a:rPr lang="hr-HR" dirty="0" smtClean="0"/>
              <a:t>2. </a:t>
            </a:r>
            <a:r>
              <a:rPr lang="hr-HR" dirty="0" err="1" smtClean="0"/>
              <a:t>Proaktivana</a:t>
            </a:r>
            <a:endParaRPr lang="hr-HR" dirty="0" smtClean="0"/>
          </a:p>
          <a:p>
            <a:pPr marL="0" indent="0">
              <a:buNone/>
            </a:pPr>
            <a:r>
              <a:rPr lang="hr-HR" dirty="0"/>
              <a:t>3</a:t>
            </a:r>
            <a:r>
              <a:rPr lang="hr-HR" dirty="0" smtClean="0"/>
              <a:t>. Poticateljska</a:t>
            </a:r>
          </a:p>
          <a:p>
            <a:pPr marL="0" indent="0">
              <a:buNone/>
            </a:pPr>
            <a:r>
              <a:rPr lang="hr-HR" dirty="0"/>
              <a:t>4</a:t>
            </a:r>
            <a:r>
              <a:rPr lang="hr-HR" dirty="0" smtClean="0"/>
              <a:t>. Kreativna</a:t>
            </a:r>
          </a:p>
          <a:p>
            <a:pPr marL="0" indent="0">
              <a:buNone/>
            </a:pPr>
            <a:r>
              <a:rPr lang="hr-HR" dirty="0"/>
              <a:t>5</a:t>
            </a:r>
            <a:r>
              <a:rPr lang="hr-HR" dirty="0" smtClean="0"/>
              <a:t>. Koordinacijska </a:t>
            </a:r>
          </a:p>
          <a:p>
            <a:pPr marL="0" indent="0">
              <a:buNone/>
            </a:pPr>
            <a:r>
              <a:rPr lang="hr-HR" dirty="0"/>
              <a:t>6</a:t>
            </a:r>
            <a:r>
              <a:rPr lang="hr-HR" dirty="0" smtClean="0"/>
              <a:t>. Partnerska</a:t>
            </a:r>
          </a:p>
          <a:p>
            <a:pPr marL="0" indent="0">
              <a:buNone/>
            </a:pPr>
            <a:r>
              <a:rPr lang="hr-HR" dirty="0" smtClean="0"/>
              <a:t>7. Potporna (stručno i financijski i …)</a:t>
            </a:r>
          </a:p>
          <a:p>
            <a:pPr>
              <a:buFontTx/>
              <a:buChar char="-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405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63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1724</TotalTime>
  <Words>1597</Words>
  <Application>Microsoft Office PowerPoint</Application>
  <PresentationFormat>Prilagođeno</PresentationFormat>
  <Paragraphs>198</Paragraphs>
  <Slides>45</Slides>
  <Notes>0</Notes>
  <HiddenSlides>1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Uloženi OLE poslužitelji</vt:lpstr>
      </vt:variant>
      <vt:variant>
        <vt:i4>2</vt:i4>
      </vt:variant>
      <vt:variant>
        <vt:lpstr>Naslovi slajdova</vt:lpstr>
      </vt:variant>
      <vt:variant>
        <vt:i4>45</vt:i4>
      </vt:variant>
    </vt:vector>
  </HeadingPairs>
  <TitlesOfParts>
    <vt:vector size="49" baseType="lpstr">
      <vt:lpstr>Office Theme</vt:lpstr>
      <vt:lpstr>Tema sustava Office</vt:lpstr>
      <vt:lpstr>Worksheet</vt:lpstr>
      <vt:lpstr>Acrobat Document</vt:lpstr>
      <vt:lpstr>PowerPointova prezentacija</vt:lpstr>
      <vt:lpstr>Uloga županije  u razvoju i provedbi  koncepta Pametna sela</vt:lpstr>
      <vt:lpstr>Uloga županije u razvoju i provedbi koncepta Pametna sela</vt:lpstr>
      <vt:lpstr>Uloga županije u razvoju i provedbi koncepta Pametna sela</vt:lpstr>
      <vt:lpstr>PowerPointova prezentacija</vt:lpstr>
      <vt:lpstr>PowerPointova prezentacija</vt:lpstr>
      <vt:lpstr>Usporedba ZŽ i OBŽ</vt:lpstr>
      <vt:lpstr>Uloga županije u razvoju i provedbi koncepta Pametna sela</vt:lpstr>
      <vt:lpstr>PowerPointova prezentacija</vt:lpstr>
      <vt:lpstr>Pametna županija</vt:lpstr>
      <vt:lpstr>Pametna županija</vt:lpstr>
      <vt:lpstr>Pametna županija</vt:lpstr>
      <vt:lpstr>Pametna županija</vt:lpstr>
      <vt:lpstr>Pametna županija</vt:lpstr>
      <vt:lpstr>Pametna županija</vt:lpstr>
      <vt:lpstr>Prekogranična suradnja</vt:lpstr>
      <vt:lpstr>Pametna poljoprivreda</vt:lpstr>
      <vt:lpstr>Potpore udrugama</vt:lpstr>
      <vt:lpstr>Infrastruktura na ruralnom prostoru</vt:lpstr>
      <vt:lpstr>Infrastruktura na ruralnom prostoru</vt:lpstr>
      <vt:lpstr>Pilot projekt Općina Rakovec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Nogometno igralište</vt:lpstr>
      <vt:lpstr>NK Rakovec</vt:lpstr>
      <vt:lpstr>Vatrogasni dom Rakovec</vt:lpstr>
      <vt:lpstr>DVD Rakovec</vt:lpstr>
      <vt:lpstr>Društveni dom Baničevec</vt:lpstr>
      <vt:lpstr>Lovački dom - LD Šljuka Rakovec </vt:lpstr>
      <vt:lpstr>Uloga županije u razvoju i provedbi koncepta Pametna sela</vt:lpstr>
      <vt:lpstr>Razvoj koncepta PS u ZŽ</vt:lpstr>
      <vt:lpstr>PowerPointova prezentacija</vt:lpstr>
      <vt:lpstr>VIZIJA razvoja pametnih sela Zagrebačke županije</vt:lpstr>
      <vt:lpstr>3 strateška cilja, 8 prioriteta</vt:lpstr>
      <vt:lpstr>11 najvažnijih projekata</vt:lpstr>
      <vt:lpstr>Pametna sela</vt:lpstr>
      <vt:lpstr>Program razvoja pametnih sela u ZŽ</vt:lpstr>
      <vt:lpstr>PowerPointova prezentacija</vt:lpstr>
      <vt:lpstr>Uloga županije u razvoju i provedbi koncepta Pametna sela </vt:lpstr>
      <vt:lpstr>PowerPointova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</dc:creator>
  <cp:lastModifiedBy>Korisnik</cp:lastModifiedBy>
  <cp:revision>54</cp:revision>
  <cp:lastPrinted>2021-07-05T10:31:18Z</cp:lastPrinted>
  <dcterms:created xsi:type="dcterms:W3CDTF">2021-06-28T11:48:06Z</dcterms:created>
  <dcterms:modified xsi:type="dcterms:W3CDTF">2021-07-07T13:41:28Z</dcterms:modified>
</cp:coreProperties>
</file>