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2" r:id="rId8"/>
    <p:sldId id="268" r:id="rId9"/>
    <p:sldId id="263" r:id="rId10"/>
    <p:sldId id="265" r:id="rId11"/>
    <p:sldId id="266" r:id="rId12"/>
    <p:sldId id="269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8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60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B3CD8471-74BC-4B19-B36C-39F7A574F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9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711395C-8053-4F45-97C9-4C3B9344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8449D-8DA5-449B-8035-A72E14E8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212064-1A7B-4AA0-981E-9A068D2F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8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818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7D4B32F-990E-4299-ABAB-17DF85056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34E55-F46F-4161-AA8C-3B70BA2C88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67644"/>
            <a:ext cx="9144000" cy="92271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dirty="0"/>
              <a:t>Naslov - tema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63117EB-9682-4204-A3EF-CD1726FEC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82538" y="5492187"/>
            <a:ext cx="4826924" cy="4795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Predavač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84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2F5A5F2-4536-4302-BE0E-0B87B978F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A66743-3820-42BC-952D-50692A1B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28CAE0E-40B9-4CD7-8F4E-322A75F90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795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363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92B1AA9-6DCA-48A6-BB05-D82E525732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03C5D2-1D2D-4343-AE1A-3ECF227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6" y="365125"/>
            <a:ext cx="843603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39790F-6FEE-427E-9B7F-59D510AD9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434F11-56A2-4925-BD6F-E97C086C7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44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254EDE6-88B0-4481-BF4A-36B9D5FA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E95F27-2670-4060-893C-1E439101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264" y="365125"/>
            <a:ext cx="850412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E65D686-4F30-445C-9E36-8AFB36CC2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ECD2FAC-E875-4E10-B0DB-006AD82B5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53E7848-89E7-446C-9B95-9BB461B7B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1C8499E-583E-4A0D-8ED4-053B39A51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081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2089700-B7EF-41F3-B23D-3E8FFB834B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E12753-1BEC-4EE0-AAAF-5B9B1774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0460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7C1A6F-EBCE-46D4-9B8A-8A4F0B54D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3703"/>
            <a:ext cx="6172200" cy="5337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BA2EF23-3405-4BF9-921A-B782A97D6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04803"/>
            <a:ext cx="3932237" cy="27562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03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60EA0BF-F4AD-4E26-97AA-71C7BE1D7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2CBCDA-CC29-435E-B921-9F367AB4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621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7698DEA-FF06-4543-BBEF-47105E841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0EFD795-EFD1-4707-92E5-57EFF8F39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46412"/>
            <a:ext cx="3932237" cy="2814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2797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CCFE0C6-636F-4F8C-8C01-E19485165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8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2A2CC17-716C-4534-BE08-3CEEFBD8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0B63E0-848E-452C-B65F-668FF4926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BFE8B1B-C068-4D37-A75F-7C5F7EAF1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034A-25B2-4AB3-A6FF-EDD083C12154}" type="datetimeFigureOut">
              <a:rPr lang="en-GB" smtClean="0"/>
              <a:t>07/07/21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A3DD533-6C14-4580-8278-3E614A51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757573-A987-425E-BEE5-D2F4C6F93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49C59-F0AF-4A84-BD92-DB08C98B7B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55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6" r:id="rId7"/>
    <p:sldLayoutId id="2147483657" r:id="rId8"/>
    <p:sldLayoutId id="2147483654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46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233FBD-3EE6-4F06-878C-33EA019534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a-IN" dirty="0" smtClean="0"/>
              <a:t>Smart Rural 21</a:t>
            </a:r>
            <a:br>
              <a:rPr lang="ta-IN" dirty="0" smtClean="0"/>
            </a:br>
            <a:r>
              <a:rPr lang="hr-HR" sz="4900" i="1" dirty="0"/>
              <a:t>Preparatory Action on Smart Rural Areas in the 21st </a:t>
            </a:r>
            <a:r>
              <a:rPr lang="hr-HR" sz="4900" i="1" dirty="0" smtClean="0"/>
              <a:t>Century</a:t>
            </a:r>
            <a:endParaRPr lang="en-GB" sz="49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77C2B2E-532D-4EE4-9CA4-F30CEAAFB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8249" y="5368897"/>
            <a:ext cx="5281896" cy="479511"/>
          </a:xfrm>
        </p:spPr>
        <p:txBody>
          <a:bodyPr>
            <a:noAutofit/>
          </a:bodyPr>
          <a:lstStyle/>
          <a:p>
            <a:r>
              <a:rPr lang="ta-IN" dirty="0"/>
              <a:t>Izv. </a:t>
            </a:r>
            <a:r>
              <a:rPr lang="ta-IN" dirty="0" smtClean="0"/>
              <a:t>prof</a:t>
            </a:r>
            <a:r>
              <a:rPr lang="ta-IN" dirty="0"/>
              <a:t>. </a:t>
            </a:r>
            <a:r>
              <a:rPr lang="ta-IN" dirty="0" smtClean="0"/>
              <a:t>dr</a:t>
            </a:r>
            <a:r>
              <a:rPr lang="ta-IN" dirty="0"/>
              <a:t>. s</a:t>
            </a:r>
            <a:r>
              <a:rPr lang="ta-IN" dirty="0" smtClean="0"/>
              <a:t>c</a:t>
            </a:r>
            <a:r>
              <a:rPr lang="ta-IN" dirty="0"/>
              <a:t>. Aleksandar Lukić</a:t>
            </a:r>
          </a:p>
          <a:p>
            <a:r>
              <a:rPr lang="ta-IN" dirty="0"/>
              <a:t>Geografski odsjek PMF-a</a:t>
            </a:r>
          </a:p>
          <a:p>
            <a:r>
              <a:rPr lang="ta-IN" dirty="0"/>
              <a:t>Sveučilišta u Zagrebu</a:t>
            </a:r>
            <a:endParaRPr lang="hr-H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485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1" dirty="0" smtClean="0"/>
              <a:t>Smart Rural 21</a:t>
            </a:r>
            <a:r>
              <a:rPr lang="ta-IN" b="1" dirty="0" smtClean="0"/>
              <a:t> </a:t>
            </a:r>
            <a:r>
              <a:rPr lang="hr-HR" dirty="0" smtClean="0"/>
              <a:t>(2019</a:t>
            </a:r>
            <a:r>
              <a:rPr lang="ta-IN" dirty="0" smtClean="0"/>
              <a:t>.</a:t>
            </a:r>
            <a:r>
              <a:rPr lang="hr-HR" dirty="0" smtClean="0"/>
              <a:t>-2022</a:t>
            </a:r>
            <a:r>
              <a:rPr lang="ta-IN" dirty="0" smtClean="0"/>
              <a:t>.</a:t>
            </a:r>
            <a:r>
              <a:rPr lang="hr-HR" dirty="0" smtClean="0"/>
              <a:t>) </a:t>
            </a: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3166"/>
            <a:ext cx="10515600" cy="3918470"/>
          </a:xfrm>
        </p:spPr>
        <p:txBody>
          <a:bodyPr/>
          <a:lstStyle/>
          <a:p>
            <a:r>
              <a:rPr lang="hr-HR" dirty="0" smtClean="0"/>
              <a:t>Dvoipol godišnji projekt koji je podržala i financirala Europska komisija (DG AGRI).</a:t>
            </a:r>
          </a:p>
          <a:p>
            <a:r>
              <a:rPr lang="hr-HR" dirty="0" smtClean="0">
                <a:solidFill>
                  <a:srgbClr val="FF0000"/>
                </a:solidFill>
              </a:rPr>
              <a:t>Cilj: </a:t>
            </a:r>
          </a:p>
          <a:p>
            <a:pPr lvl="1"/>
            <a:r>
              <a:rPr lang="hr-HR" dirty="0" smtClean="0"/>
              <a:t>promicanje i primjena pristupa "pametnih sela" u razvoju ruralnih područja širom Europe.  </a:t>
            </a:r>
          </a:p>
          <a:p>
            <a:r>
              <a:rPr lang="hr-HR" dirty="0" smtClean="0">
                <a:solidFill>
                  <a:srgbClr val="FF0000"/>
                </a:solidFill>
              </a:rPr>
              <a:t>Rezultati</a:t>
            </a:r>
            <a:r>
              <a:rPr lang="hr-HR" dirty="0" smtClean="0"/>
              <a:t> projekta: </a:t>
            </a:r>
          </a:p>
          <a:p>
            <a:pPr lvl="1"/>
            <a:r>
              <a:rPr lang="hr-HR" dirty="0" smtClean="0"/>
              <a:t>koristit će se i u stjecanju iskustava važnih za podršku tom pristupu u okviru Zajedničke poljoprivredne politike. 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59647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Kome je projekt namijenjen i tko ga provodi?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Zainteresiranim lokalnim zajednicama u ruralnim područjima, a to mogu biti:</a:t>
            </a:r>
          </a:p>
          <a:p>
            <a:pPr lvl="1"/>
            <a:r>
              <a:rPr lang="hr-HR" dirty="0" smtClean="0"/>
              <a:t> </a:t>
            </a:r>
            <a:r>
              <a:rPr lang="hr-HR" dirty="0" smtClean="0">
                <a:solidFill>
                  <a:srgbClr val="FF0000"/>
                </a:solidFill>
              </a:rPr>
              <a:t>naselja</a:t>
            </a:r>
            <a:r>
              <a:rPr lang="hr-HR" dirty="0" smtClean="0"/>
              <a:t> (sela ili mali gradovi ili mješovita naselja u gradskim okolicama, jedno ili više naselja zajedno, bez ograničenja administrativno-teritorijalnog ustroja) </a:t>
            </a:r>
          </a:p>
          <a:p>
            <a:pPr lvl="1"/>
            <a:r>
              <a:rPr lang="hr-HR" dirty="0" smtClean="0"/>
              <a:t>ili </a:t>
            </a:r>
            <a:r>
              <a:rPr lang="hr-HR" dirty="0" smtClean="0">
                <a:solidFill>
                  <a:srgbClr val="FF0000"/>
                </a:solidFill>
              </a:rPr>
              <a:t>jedinice lokalne samouprave </a:t>
            </a:r>
            <a:r>
              <a:rPr lang="hr-HR" dirty="0" smtClean="0"/>
              <a:t>(također jedna ili više njih zajedno)</a:t>
            </a:r>
          </a:p>
          <a:p>
            <a:pPr marL="457200" lvl="1" indent="0">
              <a:buNone/>
            </a:pPr>
            <a:endParaRPr lang="hr-HR" dirty="0" smtClean="0"/>
          </a:p>
          <a:p>
            <a:r>
              <a:rPr lang="hr-HR" dirty="0" smtClean="0"/>
              <a:t>Projekt provodi:</a:t>
            </a:r>
          </a:p>
          <a:p>
            <a:pPr lvl="1"/>
            <a:r>
              <a:rPr lang="hr-HR" dirty="0" smtClean="0"/>
              <a:t>E40 Group u suradnji s pet specijaliziranih partnera:</a:t>
            </a:r>
          </a:p>
          <a:p>
            <a:pPr lvl="2"/>
            <a:r>
              <a:rPr lang="hr-HR" dirty="0" smtClean="0"/>
              <a:t> IfLS i empirica (Njemačka), Innovatiesteunput (Belgija), Agricultural University of Athens (Grčka) i eConcepts (Irska).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73589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Što se osigurava projektom?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>
                <a:solidFill>
                  <a:srgbClr val="FF0000"/>
                </a:solidFill>
              </a:rPr>
              <a:t>Stručna podrška </a:t>
            </a:r>
            <a:r>
              <a:rPr lang="hr-HR" dirty="0" smtClean="0"/>
              <a:t>za razvoj i provedbu strategije "pametnih sela”</a:t>
            </a:r>
            <a:r>
              <a:rPr lang="ta-IN" dirty="0" smtClean="0"/>
              <a:t>.</a:t>
            </a:r>
            <a:endParaRPr lang="hr-HR" dirty="0" smtClean="0"/>
          </a:p>
          <a:p>
            <a:r>
              <a:rPr lang="hr-HR" dirty="0" smtClean="0"/>
              <a:t>Posjet drugim sudionicima projekta i primanje posjeta u svojoj zajednici</a:t>
            </a:r>
            <a:r>
              <a:rPr lang="ta-IN" dirty="0" smtClean="0"/>
              <a:t>.</a:t>
            </a:r>
            <a:endParaRPr lang="hr-HR" dirty="0" smtClean="0"/>
          </a:p>
          <a:p>
            <a:r>
              <a:rPr lang="hr-HR" dirty="0" smtClean="0"/>
              <a:t>Sudjelovanje u </a:t>
            </a:r>
            <a:r>
              <a:rPr lang="hr-HR" dirty="0" smtClean="0">
                <a:solidFill>
                  <a:srgbClr val="FF0000"/>
                </a:solidFill>
              </a:rPr>
              <a:t>razmjeni znanja i izgradnji kapaciteta </a:t>
            </a:r>
            <a:r>
              <a:rPr lang="hr-HR" dirty="0" smtClean="0"/>
              <a:t>s ostalim selima i malim gradovima kroz događaje </a:t>
            </a:r>
            <a:r>
              <a:rPr lang="hr-HR" i="1" dirty="0" smtClean="0"/>
              <a:t>Smart Village Academy</a:t>
            </a:r>
            <a:r>
              <a:rPr lang="ta-IN" dirty="0"/>
              <a:t>.</a:t>
            </a:r>
            <a:endParaRPr lang="hr-HR" dirty="0" smtClean="0"/>
          </a:p>
          <a:p>
            <a:r>
              <a:rPr lang="hr-HR" dirty="0" smtClean="0">
                <a:solidFill>
                  <a:srgbClr val="FF0000"/>
                </a:solidFill>
              </a:rPr>
              <a:t>Promocija</a:t>
            </a:r>
            <a:r>
              <a:rPr lang="hr-HR" dirty="0" smtClean="0"/>
              <a:t> lokalne ruralne zajednice na </a:t>
            </a:r>
            <a:r>
              <a:rPr lang="hr-HR" dirty="0" smtClean="0">
                <a:solidFill>
                  <a:srgbClr val="FF0000"/>
                </a:solidFill>
              </a:rPr>
              <a:t>europskoj razini</a:t>
            </a:r>
            <a:r>
              <a:rPr lang="ta-IN" dirty="0"/>
              <a:t>.</a:t>
            </a:r>
            <a:endParaRPr lang="hr-HR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61666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210" y="36034"/>
            <a:ext cx="8244474" cy="584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16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Tko sudjeluje u projektu?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65348"/>
            <a:ext cx="10515600" cy="3918470"/>
          </a:xfrm>
        </p:spPr>
        <p:txBody>
          <a:bodyPr/>
          <a:lstStyle/>
          <a:p>
            <a:r>
              <a:rPr lang="hr-HR" dirty="0" smtClean="0"/>
              <a:t>734 kandidata iz 25 država članica EU, među kojima i 16 iz Hrvatske. </a:t>
            </a:r>
          </a:p>
          <a:p>
            <a:r>
              <a:rPr lang="hr-HR" dirty="0" smtClean="0"/>
              <a:t>22 izabrane ruralne zajednice.</a:t>
            </a:r>
          </a:p>
          <a:p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15" y="2704973"/>
            <a:ext cx="5462510" cy="34087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7309" y="2305522"/>
            <a:ext cx="2856714" cy="36384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12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Hrvatski kandidati na natječaju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620" y="1849347"/>
            <a:ext cx="4242057" cy="3598851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Medulin</a:t>
            </a:r>
            <a:r>
              <a:rPr lang="en-US" dirty="0" smtClean="0"/>
              <a:t> </a:t>
            </a:r>
            <a:endParaRPr lang="ta-IN" dirty="0" smtClean="0"/>
          </a:p>
          <a:p>
            <a:r>
              <a:rPr lang="en-US" dirty="0" err="1" smtClean="0"/>
              <a:t>Seoska</a:t>
            </a:r>
            <a:r>
              <a:rPr lang="en-US" dirty="0" smtClean="0"/>
              <a:t> </a:t>
            </a:r>
            <a:r>
              <a:rPr lang="en-US" dirty="0" err="1"/>
              <a:t>grupa</a:t>
            </a:r>
            <a:r>
              <a:rPr lang="en-US" dirty="0"/>
              <a:t> "</a:t>
            </a:r>
            <a:r>
              <a:rPr lang="en-US" dirty="0" err="1"/>
              <a:t>Srce</a:t>
            </a:r>
            <a:r>
              <a:rPr lang="en-US" dirty="0"/>
              <a:t> </a:t>
            </a:r>
            <a:r>
              <a:rPr lang="en-US" dirty="0" err="1" smtClean="0"/>
              <a:t>Zagorja</a:t>
            </a:r>
            <a:r>
              <a:rPr lang="en-US" dirty="0" smtClean="0"/>
              <a:t>”</a:t>
            </a:r>
            <a:endParaRPr lang="ta-IN" dirty="0"/>
          </a:p>
          <a:p>
            <a:r>
              <a:rPr lang="en-US" dirty="0" err="1" smtClean="0"/>
              <a:t>Sveti</a:t>
            </a:r>
            <a:r>
              <a:rPr lang="en-US" dirty="0" smtClean="0"/>
              <a:t> </a:t>
            </a:r>
            <a:r>
              <a:rPr lang="en-US" dirty="0" err="1"/>
              <a:t>Križ</a:t>
            </a:r>
            <a:r>
              <a:rPr lang="en-US" dirty="0"/>
              <a:t> </a:t>
            </a:r>
            <a:r>
              <a:rPr lang="en-US" dirty="0" err="1"/>
              <a:t>Začretje</a:t>
            </a:r>
            <a:r>
              <a:rPr lang="en-US" dirty="0"/>
              <a:t> </a:t>
            </a:r>
            <a:endParaRPr lang="ta-IN" dirty="0" smtClean="0"/>
          </a:p>
          <a:p>
            <a:r>
              <a:rPr lang="en-US" dirty="0" smtClean="0"/>
              <a:t>Tar</a:t>
            </a:r>
            <a:r>
              <a:rPr lang="en-US" dirty="0"/>
              <a:t>-</a:t>
            </a:r>
            <a:r>
              <a:rPr lang="en-US" dirty="0" err="1"/>
              <a:t>Vabriga</a:t>
            </a:r>
            <a:r>
              <a:rPr lang="en-US" dirty="0"/>
              <a:t>-Torre-</a:t>
            </a:r>
            <a:r>
              <a:rPr lang="en-US" dirty="0" err="1" smtClean="0"/>
              <a:t>Abrega</a:t>
            </a:r>
            <a:endParaRPr lang="ta-IN" dirty="0" smtClean="0"/>
          </a:p>
          <a:p>
            <a:r>
              <a:rPr lang="en-US" dirty="0" smtClean="0"/>
              <a:t>TINTL </a:t>
            </a:r>
            <a:r>
              <a:rPr lang="en-US" dirty="0"/>
              <a:t>(</a:t>
            </a:r>
            <a:r>
              <a:rPr lang="en-US" dirty="0" err="1"/>
              <a:t>Tovarnik</a:t>
            </a:r>
            <a:r>
              <a:rPr lang="en-US" dirty="0"/>
              <a:t>, </a:t>
            </a:r>
            <a:r>
              <a:rPr lang="en-US" dirty="0" err="1"/>
              <a:t>Stari</a:t>
            </a:r>
            <a:r>
              <a:rPr lang="en-US" dirty="0"/>
              <a:t> </a:t>
            </a:r>
            <a:r>
              <a:rPr lang="en-US" dirty="0" err="1"/>
              <a:t>Jankovci</a:t>
            </a:r>
            <a:r>
              <a:rPr lang="en-US" dirty="0"/>
              <a:t>, </a:t>
            </a:r>
            <a:r>
              <a:rPr lang="en-US" dirty="0" err="1"/>
              <a:t>Lovas</a:t>
            </a:r>
            <a:r>
              <a:rPr lang="en-US" dirty="0"/>
              <a:t>, </a:t>
            </a:r>
            <a:r>
              <a:rPr lang="en-US" dirty="0" err="1"/>
              <a:t>Tompojevci</a:t>
            </a:r>
            <a:r>
              <a:rPr lang="en-US" dirty="0"/>
              <a:t>, </a:t>
            </a:r>
            <a:r>
              <a:rPr lang="en-US" dirty="0" err="1"/>
              <a:t>Ilok</a:t>
            </a:r>
            <a:r>
              <a:rPr lang="en-US" dirty="0"/>
              <a:t>)</a:t>
            </a:r>
            <a:r>
              <a:rPr lang="en-US" dirty="0"/>
              <a:t> </a:t>
            </a:r>
            <a:endParaRPr lang="ta-IN" dirty="0" smtClean="0"/>
          </a:p>
          <a:p>
            <a:r>
              <a:rPr lang="en-US" dirty="0" err="1" smtClean="0"/>
              <a:t>Vrboska</a:t>
            </a:r>
            <a:r>
              <a:rPr lang="en-US" dirty="0" smtClean="0"/>
              <a:t> </a:t>
            </a:r>
            <a:endParaRPr lang="ta-IN" dirty="0" smtClean="0"/>
          </a:p>
          <a:p>
            <a:r>
              <a:rPr lang="en-US" dirty="0" err="1" smtClean="0"/>
              <a:t>Zapadna</a:t>
            </a:r>
            <a:r>
              <a:rPr lang="en-US" dirty="0" smtClean="0"/>
              <a:t> </a:t>
            </a:r>
            <a:r>
              <a:rPr lang="en-US" dirty="0" err="1"/>
              <a:t>Đakovština</a:t>
            </a:r>
            <a:r>
              <a:rPr lang="en-US" dirty="0"/>
              <a:t> (</a:t>
            </a:r>
            <a:r>
              <a:rPr lang="en-US" dirty="0" err="1"/>
              <a:t>Satnica</a:t>
            </a:r>
            <a:r>
              <a:rPr lang="en-US" dirty="0"/>
              <a:t> </a:t>
            </a:r>
            <a:r>
              <a:rPr lang="en-US" dirty="0" err="1"/>
              <a:t>Đakovacka</a:t>
            </a:r>
            <a:r>
              <a:rPr lang="en-US" dirty="0"/>
              <a:t>, </a:t>
            </a:r>
            <a:r>
              <a:rPr lang="en-US" dirty="0" err="1"/>
              <a:t>Drenje</a:t>
            </a:r>
            <a:r>
              <a:rPr lang="en-US" dirty="0"/>
              <a:t>, </a:t>
            </a:r>
            <a:r>
              <a:rPr lang="en-US" dirty="0" err="1"/>
              <a:t>Levanjska</a:t>
            </a:r>
            <a:r>
              <a:rPr lang="en-US" dirty="0"/>
              <a:t> </a:t>
            </a:r>
            <a:r>
              <a:rPr lang="en-US" dirty="0" err="1"/>
              <a:t>Varoš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Trnava</a:t>
            </a:r>
            <a:r>
              <a:rPr lang="en-US" dirty="0"/>
              <a:t>)</a:t>
            </a:r>
            <a:r>
              <a:rPr lang="en-US" dirty="0"/>
              <a:t>  </a:t>
            </a:r>
            <a:endParaRPr lang="ta-IN" dirty="0"/>
          </a:p>
          <a:p>
            <a:endParaRPr lang="hr-HR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02789" y="1849348"/>
            <a:ext cx="4242057" cy="359097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Babina</a:t>
            </a:r>
            <a:r>
              <a:rPr lang="en-US" dirty="0" smtClean="0"/>
              <a:t> </a:t>
            </a:r>
            <a:r>
              <a:rPr lang="en-US" dirty="0" err="1" smtClean="0"/>
              <a:t>Greda</a:t>
            </a:r>
            <a:r>
              <a:rPr lang="en-US" dirty="0" smtClean="0"/>
              <a:t> </a:t>
            </a:r>
            <a:endParaRPr lang="ta-IN" dirty="0" smtClean="0"/>
          </a:p>
          <a:p>
            <a:r>
              <a:rPr lang="en-US" dirty="0" err="1" smtClean="0"/>
              <a:t>Donja</a:t>
            </a:r>
            <a:r>
              <a:rPr lang="en-US" dirty="0" smtClean="0"/>
              <a:t> </a:t>
            </a:r>
            <a:r>
              <a:rPr lang="en-US" dirty="0" err="1" smtClean="0"/>
              <a:t>Dubrava</a:t>
            </a:r>
            <a:r>
              <a:rPr lang="en-US" dirty="0" smtClean="0"/>
              <a:t>  </a:t>
            </a:r>
            <a:endParaRPr lang="ta-IN" dirty="0" smtClean="0"/>
          </a:p>
          <a:p>
            <a:r>
              <a:rPr lang="en-US" dirty="0" err="1" smtClean="0"/>
              <a:t>Donji</a:t>
            </a:r>
            <a:r>
              <a:rPr lang="en-US" dirty="0" smtClean="0"/>
              <a:t> </a:t>
            </a:r>
            <a:r>
              <a:rPr lang="en-US" dirty="0" err="1" smtClean="0"/>
              <a:t>Miholjac</a:t>
            </a:r>
            <a:r>
              <a:rPr lang="en-US" dirty="0" smtClean="0"/>
              <a:t> </a:t>
            </a:r>
            <a:endParaRPr lang="ta-IN" dirty="0" smtClean="0"/>
          </a:p>
          <a:p>
            <a:r>
              <a:rPr lang="en-US" dirty="0" err="1" smtClean="0"/>
              <a:t>Križevci</a:t>
            </a:r>
            <a:r>
              <a:rPr lang="en-US" dirty="0" smtClean="0"/>
              <a:t> (</a:t>
            </a:r>
            <a:r>
              <a:rPr lang="en-US" dirty="0" err="1" smtClean="0"/>
              <a:t>ruralna</a:t>
            </a:r>
            <a:r>
              <a:rPr lang="en-US" dirty="0" smtClean="0"/>
              <a:t> </a:t>
            </a:r>
            <a:r>
              <a:rPr lang="en-US" dirty="0" err="1" smtClean="0"/>
              <a:t>naselja</a:t>
            </a:r>
            <a:r>
              <a:rPr lang="en-US" dirty="0" smtClean="0"/>
              <a:t>)  </a:t>
            </a:r>
            <a:endParaRPr lang="ta-IN" dirty="0" smtClean="0"/>
          </a:p>
          <a:p>
            <a:r>
              <a:rPr lang="en-US" dirty="0" smtClean="0"/>
              <a:t>LAG </a:t>
            </a:r>
            <a:r>
              <a:rPr lang="en-US" dirty="0" err="1" smtClean="0"/>
              <a:t>Posavina</a:t>
            </a:r>
            <a:r>
              <a:rPr lang="en-US" dirty="0" smtClean="0"/>
              <a:t> </a:t>
            </a:r>
            <a:endParaRPr lang="ta-IN" dirty="0" smtClean="0"/>
          </a:p>
          <a:p>
            <a:r>
              <a:rPr lang="en-US" dirty="0" smtClean="0"/>
              <a:t>LAG </a:t>
            </a:r>
            <a:r>
              <a:rPr lang="en-US" dirty="0" err="1" smtClean="0"/>
              <a:t>Vallis</a:t>
            </a:r>
            <a:r>
              <a:rPr lang="en-US" dirty="0" smtClean="0"/>
              <a:t> </a:t>
            </a:r>
            <a:r>
              <a:rPr lang="en-US" dirty="0" err="1" smtClean="0"/>
              <a:t>Colapis</a:t>
            </a:r>
            <a:r>
              <a:rPr lang="en-US" dirty="0" smtClean="0"/>
              <a:t>  </a:t>
            </a:r>
            <a:endParaRPr lang="ta-IN" dirty="0" smtClean="0"/>
          </a:p>
          <a:p>
            <a:r>
              <a:rPr lang="en-US" dirty="0" err="1" smtClean="0"/>
              <a:t>Lastovo</a:t>
            </a:r>
            <a:r>
              <a:rPr lang="en-US" dirty="0" smtClean="0"/>
              <a:t>  </a:t>
            </a:r>
            <a:endParaRPr lang="ta-IN" dirty="0" smtClean="0"/>
          </a:p>
          <a:p>
            <a:r>
              <a:rPr lang="en-US" dirty="0" err="1" smtClean="0"/>
              <a:t>Ludbreg</a:t>
            </a:r>
            <a:r>
              <a:rPr lang="en-US" dirty="0" smtClean="0"/>
              <a:t> </a:t>
            </a:r>
            <a:endParaRPr lang="ta-IN" dirty="0" smtClean="0"/>
          </a:p>
          <a:p>
            <a:r>
              <a:rPr lang="en-US" dirty="0" err="1" smtClean="0"/>
              <a:t>Magadenovac</a:t>
            </a:r>
            <a:endParaRPr lang="ta-IN" dirty="0" smtClean="0"/>
          </a:p>
          <a:p>
            <a:endParaRPr lang="hr-HR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23236" y="1792154"/>
            <a:ext cx="3674555" cy="35988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 smtClean="0"/>
              <a:t>Podrška provođenju Natječaja u Hrvatskoj:</a:t>
            </a:r>
          </a:p>
          <a:p>
            <a:endParaRPr lang="ta-IN" dirty="0" smtClean="0"/>
          </a:p>
          <a:p>
            <a:pPr marL="0" indent="0">
              <a:buNone/>
            </a:pPr>
            <a:endParaRPr lang="ta-IN" dirty="0" smtClean="0"/>
          </a:p>
          <a:p>
            <a:endParaRPr lang="hr-H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07" y="2789091"/>
            <a:ext cx="11684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142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994" y="3106904"/>
            <a:ext cx="3866454" cy="2865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i="1" dirty="0" smtClean="0"/>
              <a:t>Come Along </a:t>
            </a:r>
            <a:r>
              <a:rPr lang="hr-HR" dirty="0" smtClean="0"/>
              <a:t>program: podrška razvoju Strategije pametnog sela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4416" y="1653019"/>
            <a:ext cx="3329584" cy="4141606"/>
          </a:xfrm>
        </p:spPr>
        <p:txBody>
          <a:bodyPr>
            <a:normAutofit fontScale="62500" lnSpcReduction="20000"/>
          </a:bodyPr>
          <a:lstStyle/>
          <a:p>
            <a:endParaRPr lang="hr-HR" dirty="0" smtClean="0"/>
          </a:p>
          <a:p>
            <a:r>
              <a:rPr lang="hr-HR" b="1" dirty="0" smtClean="0"/>
              <a:t>Hilvarenbeek </a:t>
            </a:r>
            <a:r>
              <a:rPr lang="hr-HR" dirty="0" smtClean="0"/>
              <a:t>(Nizozemska)</a:t>
            </a:r>
          </a:p>
          <a:p>
            <a:r>
              <a:rPr lang="hr-HR" b="1" dirty="0" smtClean="0"/>
              <a:t>Killeedy </a:t>
            </a:r>
            <a:r>
              <a:rPr lang="hr-HR" dirty="0" smtClean="0"/>
              <a:t>(Irska)</a:t>
            </a:r>
          </a:p>
          <a:p>
            <a:r>
              <a:rPr lang="hr-HR" b="1" dirty="0" smtClean="0"/>
              <a:t>Kurtovo Konare </a:t>
            </a:r>
            <a:r>
              <a:rPr lang="hr-HR" dirty="0" smtClean="0"/>
              <a:t>(Bugarska)</a:t>
            </a:r>
          </a:p>
          <a:p>
            <a:r>
              <a:rPr lang="hr-HR" b="1" dirty="0" smtClean="0"/>
              <a:t>Od – Alboga – Hjerttorp / “OAS-villages”</a:t>
            </a:r>
            <a:r>
              <a:rPr lang="hr-HR" dirty="0" smtClean="0"/>
              <a:t> (Švedska)</a:t>
            </a:r>
          </a:p>
          <a:p>
            <a:r>
              <a:rPr lang="hr-HR" b="1" dirty="0" smtClean="0"/>
              <a:t>Ploeuc-L’Hermitage </a:t>
            </a:r>
            <a:r>
              <a:rPr lang="hr-HR" dirty="0" smtClean="0"/>
              <a:t>(Francuska)</a:t>
            </a:r>
          </a:p>
          <a:p>
            <a:r>
              <a:rPr lang="hr-HR" b="1" dirty="0" smtClean="0"/>
              <a:t>San Costanzo</a:t>
            </a:r>
            <a:r>
              <a:rPr lang="hr-HR" dirty="0" smtClean="0"/>
              <a:t> (Italija)</a:t>
            </a:r>
          </a:p>
          <a:p>
            <a:r>
              <a:rPr lang="hr-HR" b="1" dirty="0" smtClean="0">
                <a:solidFill>
                  <a:srgbClr val="FF0000"/>
                </a:solidFill>
              </a:rPr>
              <a:t>Satnica Đakovačka</a:t>
            </a:r>
            <a:r>
              <a:rPr lang="hr-HR" dirty="0" smtClean="0">
                <a:solidFill>
                  <a:srgbClr val="FF0000"/>
                </a:solidFill>
              </a:rPr>
              <a:t> </a:t>
            </a:r>
            <a:r>
              <a:rPr lang="hr-HR" dirty="0" smtClean="0"/>
              <a:t>(Hrvatska)</a:t>
            </a:r>
          </a:p>
          <a:p>
            <a:r>
              <a:rPr lang="hr-HR" b="1" dirty="0" smtClean="0"/>
              <a:t>Sierra de Montánchez y Tamuja </a:t>
            </a:r>
            <a:r>
              <a:rPr lang="hr-HR" dirty="0" smtClean="0"/>
              <a:t>(Španjolska)</a:t>
            </a:r>
          </a:p>
          <a:p>
            <a:r>
              <a:rPr lang="hr-HR" b="1" dirty="0" smtClean="0">
                <a:solidFill>
                  <a:srgbClr val="FF0000"/>
                </a:solidFill>
              </a:rPr>
              <a:t>Trnava </a:t>
            </a:r>
            <a:r>
              <a:rPr lang="hr-HR" dirty="0" smtClean="0"/>
              <a:t>(Hrvatska)</a:t>
            </a:r>
          </a:p>
          <a:p>
            <a:r>
              <a:rPr lang="hr-HR" b="1" dirty="0" smtClean="0"/>
              <a:t>Vega De Valcarce</a:t>
            </a:r>
            <a:r>
              <a:rPr lang="hr-HR" dirty="0" smtClean="0"/>
              <a:t> (Španjolska)</a:t>
            </a:r>
          </a:p>
          <a:p>
            <a:endParaRPr lang="hr-HR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2076657"/>
            <a:ext cx="3329584" cy="39184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b="1" dirty="0" smtClean="0"/>
              <a:t>Alsómocsolád </a:t>
            </a:r>
            <a:r>
              <a:rPr lang="hr-HR" dirty="0" smtClean="0"/>
              <a:t>(Mađarska)</a:t>
            </a:r>
          </a:p>
          <a:p>
            <a:r>
              <a:rPr lang="hr-HR" b="1" dirty="0" smtClean="0"/>
              <a:t>Añora </a:t>
            </a:r>
            <a:r>
              <a:rPr lang="hr-HR" dirty="0" smtClean="0"/>
              <a:t>(Španjolska)</a:t>
            </a:r>
          </a:p>
          <a:p>
            <a:r>
              <a:rPr lang="hr-HR" b="1" dirty="0" smtClean="0"/>
              <a:t>Aveloso </a:t>
            </a:r>
            <a:r>
              <a:rPr lang="hr-HR" dirty="0" smtClean="0"/>
              <a:t>(Španjolska)</a:t>
            </a:r>
          </a:p>
          <a:p>
            <a:r>
              <a:rPr lang="hr-HR" b="1" dirty="0" smtClean="0"/>
              <a:t>Çakırlar </a:t>
            </a:r>
            <a:r>
              <a:rPr lang="hr-HR" dirty="0" smtClean="0"/>
              <a:t>(Turska)</a:t>
            </a:r>
          </a:p>
          <a:p>
            <a:r>
              <a:rPr lang="hr-HR" b="1" dirty="0" smtClean="0"/>
              <a:t>Candeleda </a:t>
            </a:r>
            <a:r>
              <a:rPr lang="hr-HR" dirty="0" smtClean="0"/>
              <a:t>(Španjolska)</a:t>
            </a:r>
          </a:p>
          <a:p>
            <a:r>
              <a:rPr lang="hr-HR" b="1" dirty="0" smtClean="0">
                <a:solidFill>
                  <a:srgbClr val="FF0000"/>
                </a:solidFill>
              </a:rPr>
              <a:t>Drenje </a:t>
            </a:r>
            <a:r>
              <a:rPr lang="hr-HR" dirty="0" smtClean="0"/>
              <a:t>(Hrvatska)</a:t>
            </a:r>
          </a:p>
          <a:p>
            <a:r>
              <a:rPr lang="hr-HR" b="1" dirty="0" smtClean="0"/>
              <a:t>Elvillar / Bilar</a:t>
            </a:r>
            <a:r>
              <a:rPr lang="hr-HR" dirty="0" smtClean="0"/>
              <a:t> (Španjolska)</a:t>
            </a:r>
          </a:p>
          <a:p>
            <a:r>
              <a:rPr lang="hr-HR" b="1" dirty="0" smtClean="0"/>
              <a:t>Engure </a:t>
            </a:r>
            <a:r>
              <a:rPr lang="hr-HR" dirty="0" smtClean="0"/>
              <a:t>(Latvija)</a:t>
            </a:r>
          </a:p>
          <a:p>
            <a:r>
              <a:rPr lang="hr-HR" b="1" dirty="0" smtClean="0"/>
              <a:t>“Észak-Hegyháti” Micro-region Union</a:t>
            </a:r>
            <a:r>
              <a:rPr lang="hr-HR" dirty="0" smtClean="0"/>
              <a:t> (Mađarska)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58897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260" y="1447336"/>
            <a:ext cx="8619174" cy="428564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hr-HR" dirty="0" smtClean="0"/>
              <a:t>Ostali korisni resursi</a:t>
            </a:r>
            <a:endParaRPr lang="hr-HR" dirty="0"/>
          </a:p>
        </p:txBody>
      </p:sp>
      <p:sp>
        <p:nvSpPr>
          <p:cNvPr id="6" name="Rectangle 5"/>
          <p:cNvSpPr/>
          <p:nvPr/>
        </p:nvSpPr>
        <p:spPr>
          <a:xfrm>
            <a:off x="0" y="3071728"/>
            <a:ext cx="3071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https://www.smartrural21.eu/</a:t>
            </a:r>
            <a:endParaRPr lang="hr-HR" dirty="0"/>
          </a:p>
        </p:txBody>
      </p:sp>
      <p:sp>
        <p:nvSpPr>
          <p:cNvPr id="7" name="Rectangle 6"/>
          <p:cNvSpPr/>
          <p:nvPr/>
        </p:nvSpPr>
        <p:spPr>
          <a:xfrm>
            <a:off x="-30110" y="3651190"/>
            <a:ext cx="4163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www.facebook.com</a:t>
            </a:r>
            <a:r>
              <a:rPr lang="en-US" dirty="0"/>
              <a:t>/SmartRural21</a:t>
            </a:r>
            <a:endParaRPr lang="hr-HR" dirty="0"/>
          </a:p>
        </p:txBody>
      </p:sp>
      <p:sp>
        <p:nvSpPr>
          <p:cNvPr id="8" name="Rectangle 7"/>
          <p:cNvSpPr/>
          <p:nvPr/>
        </p:nvSpPr>
        <p:spPr>
          <a:xfrm>
            <a:off x="89862" y="4218324"/>
            <a:ext cx="3331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twitter.com</a:t>
            </a:r>
            <a:r>
              <a:rPr lang="en-US" dirty="0"/>
              <a:t>/smartrural21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29736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417008"/>
            <a:ext cx="9144000" cy="45466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hr-HR" dirty="0"/>
              <a:t>Ostali korisni resursi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071728"/>
            <a:ext cx="3071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https://www.smartrural21.eu/</a:t>
            </a:r>
            <a:endParaRPr lang="hr-HR" dirty="0"/>
          </a:p>
        </p:txBody>
      </p:sp>
      <p:sp>
        <p:nvSpPr>
          <p:cNvPr id="6" name="Rectangle 5"/>
          <p:cNvSpPr/>
          <p:nvPr/>
        </p:nvSpPr>
        <p:spPr>
          <a:xfrm>
            <a:off x="-30110" y="3651190"/>
            <a:ext cx="4163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www.facebook.com</a:t>
            </a:r>
            <a:r>
              <a:rPr lang="en-US" dirty="0"/>
              <a:t>/SmartRural21</a:t>
            </a:r>
            <a:endParaRPr lang="hr-HR" dirty="0"/>
          </a:p>
        </p:txBody>
      </p:sp>
      <p:sp>
        <p:nvSpPr>
          <p:cNvPr id="7" name="Rectangle 6"/>
          <p:cNvSpPr/>
          <p:nvPr/>
        </p:nvSpPr>
        <p:spPr>
          <a:xfrm>
            <a:off x="89862" y="4218324"/>
            <a:ext cx="3331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twitter.com</a:t>
            </a:r>
            <a:r>
              <a:rPr lang="en-US" dirty="0"/>
              <a:t>/smartrural21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59738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hr-HR" dirty="0"/>
              <a:t>Ostali korisni resursi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3071728"/>
            <a:ext cx="3071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https://www.smartrural21.eu/</a:t>
            </a:r>
            <a:endParaRPr lang="hr-HR" dirty="0"/>
          </a:p>
        </p:txBody>
      </p:sp>
      <p:sp>
        <p:nvSpPr>
          <p:cNvPr id="6" name="Rectangle 5"/>
          <p:cNvSpPr/>
          <p:nvPr/>
        </p:nvSpPr>
        <p:spPr>
          <a:xfrm>
            <a:off x="-30110" y="3651190"/>
            <a:ext cx="41632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www.facebook.com</a:t>
            </a:r>
            <a:r>
              <a:rPr lang="en-US" dirty="0"/>
              <a:t>/SmartRural21</a:t>
            </a:r>
            <a:endParaRPr lang="hr-H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7348" y="1590440"/>
            <a:ext cx="8219525" cy="408693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9863" y="4255311"/>
            <a:ext cx="3331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twitter.com</a:t>
            </a:r>
            <a:r>
              <a:rPr lang="en-US" dirty="0"/>
              <a:t>/smartrural21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02112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36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505</Words>
  <Application>Microsoft Macintosh PowerPoint</Application>
  <PresentationFormat>Custom</PresentationFormat>
  <Paragraphs>78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Smart Rural 21 Preparatory Action on Smart Rural Areas in the 21st Century</vt:lpstr>
      <vt:lpstr>Smart Rural 21 (2019.-2022.) </vt:lpstr>
      <vt:lpstr>Kome je projekt namijenjen i tko ga provodi?</vt:lpstr>
      <vt:lpstr>Što se osigurava projektom?</vt:lpstr>
      <vt:lpstr>PowerPoint Presentation</vt:lpstr>
      <vt:lpstr>Tko sudjeluje u projektu?</vt:lpstr>
      <vt:lpstr>Hrvatski kandidati na natječaju</vt:lpstr>
      <vt:lpstr>Come Along program: podrška razvoju Strategije pametnog sela </vt:lpstr>
      <vt:lpstr>Ostali korisni resursi</vt:lpstr>
      <vt:lpstr>Ostali korisni resursi</vt:lpstr>
      <vt:lpstr>Ostali korisni resursi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</dc:creator>
  <cp:lastModifiedBy>Aleksandar Lukic</cp:lastModifiedBy>
  <cp:revision>14</cp:revision>
  <dcterms:created xsi:type="dcterms:W3CDTF">2021-06-28T11:48:06Z</dcterms:created>
  <dcterms:modified xsi:type="dcterms:W3CDTF">2021-07-07T14:08:07Z</dcterms:modified>
</cp:coreProperties>
</file>