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296" r:id="rId9"/>
    <p:sldId id="295" r:id="rId10"/>
    <p:sldId id="316" r:id="rId11"/>
    <p:sldId id="297" r:id="rId12"/>
    <p:sldId id="300" r:id="rId13"/>
    <p:sldId id="299" r:id="rId14"/>
    <p:sldId id="298" r:id="rId15"/>
    <p:sldId id="303" r:id="rId16"/>
    <p:sldId id="314" r:id="rId17"/>
    <p:sldId id="315" r:id="rId18"/>
    <p:sldId id="302" r:id="rId19"/>
    <p:sldId id="301" r:id="rId20"/>
    <p:sldId id="306" r:id="rId21"/>
    <p:sldId id="305" r:id="rId22"/>
    <p:sldId id="309" r:id="rId23"/>
    <p:sldId id="308" r:id="rId24"/>
    <p:sldId id="307" r:id="rId25"/>
    <p:sldId id="310" r:id="rId26"/>
    <p:sldId id="311" r:id="rId27"/>
    <p:sldId id="313" r:id="rId28"/>
    <p:sldId id="312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ijetli stil 3 - Isticanj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2455725090058654E-2"/>
          <c:w val="1"/>
          <c:h val="0.7239808283510306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063-40C7-8068-E585978BF4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063-40C7-8068-E585978BF49A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28,39 %</c:v>
                </c:pt>
                <c:pt idx="1">
                  <c:v>proračunski korisnici 71,61 %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35977095.530000001</c:v>
                </c:pt>
                <c:pt idx="1">
                  <c:v>90748543.670000002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63-40C7-8068-E585978BF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636834340777825"/>
          <c:y val="0.32740053188715651"/>
          <c:w val="0.56139054207870009"/>
          <c:h val="0.5453461032602712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FD1-4F3B-89BA-40F2FD4193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FD1-4F3B-89BA-40F2FD4193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FD1-4F3B-89BA-40F2FD4193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FD1-4F3B-89BA-40F2FD4193F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FD1-4F3B-89BA-40F2FD4193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FD1-4F3B-89BA-40F2FD4193F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FD1-4F3B-89BA-40F2FD4193F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FD1-4F3B-89BA-40F2FD4193F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FD1-4F3B-89BA-40F2FD4193F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FD1-4F3B-89BA-40F2FD4193F9}"/>
              </c:ext>
            </c:extLst>
          </c:dPt>
          <c:dLbls>
            <c:dLbl>
              <c:idx val="0"/>
              <c:layout>
                <c:manualLayout>
                  <c:x val="0.16641897939383737"/>
                  <c:y val="-7.70337151564663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D1-4F3B-89BA-40F2FD4193F9}"/>
                </c:ext>
              </c:extLst>
            </c:dLbl>
            <c:dLbl>
              <c:idx val="1"/>
              <c:layout>
                <c:manualLayout>
                  <c:x val="7.0313188873368848E-2"/>
                  <c:y val="1.279476739667222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D1-4F3B-89BA-40F2FD4193F9}"/>
                </c:ext>
              </c:extLst>
            </c:dLbl>
            <c:dLbl>
              <c:idx val="2"/>
              <c:layout>
                <c:manualLayout>
                  <c:x val="-5.9171529169816134E-2"/>
                  <c:y val="0.2408966759949707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6571746194498"/>
                      <c:h val="0.133186166298749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FD1-4F3B-89BA-40F2FD4193F9}"/>
                </c:ext>
              </c:extLst>
            </c:dLbl>
            <c:dLbl>
              <c:idx val="3"/>
              <c:layout>
                <c:manualLayout>
                  <c:x val="-5.8502082421233816E-2"/>
                  <c:y val="5.85129176733703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D1-4F3B-89BA-40F2FD4193F9}"/>
                </c:ext>
              </c:extLst>
            </c:dLbl>
            <c:dLbl>
              <c:idx val="4"/>
              <c:layout>
                <c:manualLayout>
                  <c:x val="-9.4539454649001334E-2"/>
                  <c:y val="-9.03244048136367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D1-4F3B-89BA-40F2FD4193F9}"/>
                </c:ext>
              </c:extLst>
            </c:dLbl>
            <c:dLbl>
              <c:idx val="5"/>
              <c:layout>
                <c:manualLayout>
                  <c:x val="-0.16829119388268088"/>
                  <c:y val="-0.1732543034769660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D1-4F3B-89BA-40F2FD4193F9}"/>
                </c:ext>
              </c:extLst>
            </c:dLbl>
            <c:dLbl>
              <c:idx val="6"/>
              <c:layout>
                <c:manualLayout>
                  <c:x val="-1.0615790059760181E-2"/>
                  <c:y val="-2.514122820740122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D1-4F3B-89BA-40F2FD4193F9}"/>
                </c:ext>
              </c:extLst>
            </c:dLbl>
            <c:dLbl>
              <c:idx val="7"/>
              <c:layout>
                <c:manualLayout>
                  <c:x val="-1.1095763421665723E-2"/>
                  <c:y val="-0.1806539083276842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D1-4F3B-89BA-40F2FD4193F9}"/>
                </c:ext>
              </c:extLst>
            </c:dLbl>
            <c:dLbl>
              <c:idx val="8"/>
              <c:layout>
                <c:manualLayout>
                  <c:x val="0.29633878400639607"/>
                  <c:y val="-0.1852080907105155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90931493101535"/>
                      <c:h val="7.95733314792604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0FD1-4F3B-89BA-40F2FD4193F9}"/>
                </c:ext>
              </c:extLst>
            </c:dLbl>
            <c:dLbl>
              <c:idx val="9"/>
              <c:layout>
                <c:manualLayout>
                  <c:x val="0.22316920951858385"/>
                  <c:y val="-4.251365930252096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D1-4F3B-89BA-40F2FD4193F9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'PRIHODI - polug.2024.'!$S$17:$S$26</c:f>
              <c:strCache>
                <c:ptCount val="10"/>
                <c:pt idx="0">
                  <c:v>Prihodi od poreza</c:v>
                </c:pt>
                <c:pt idx="1">
                  <c:v>Pomoći unutar općeg proračuna</c:v>
                </c:pt>
                <c:pt idx="2">
                  <c:v>Prihodi od imovine</c:v>
                </c:pt>
                <c:pt idx="3">
                  <c:v>Prihodi od upravnih i administrativnih pristojbi</c:v>
                </c:pt>
                <c:pt idx="4">
                  <c:v>Prihodi od prodaje proizvoda i robe te pruženih usluga i prihodi od donacija</c:v>
                </c:pt>
                <c:pt idx="5">
                  <c:v>Prihodi iz nadležnog proračuna i od HZZO-a temeljem ugovornih obveza</c:v>
                </c:pt>
                <c:pt idx="6">
                  <c:v>Kazne, upravne mjere i ostali prihodi</c:v>
                </c:pt>
                <c:pt idx="7">
                  <c:v>Prihodi od prodaje nefinancijske imovine</c:v>
                </c:pt>
                <c:pt idx="8">
                  <c:v>Primici od financijske imovine i zaduživanja</c:v>
                </c:pt>
                <c:pt idx="9">
                  <c:v>Rezultat poslovanja</c:v>
                </c:pt>
              </c:strCache>
            </c:strRef>
          </c:cat>
          <c:val>
            <c:numRef>
              <c:f>'PRIHODI - polug.2024.'!$T$17:$T$26</c:f>
              <c:numCache>
                <c:formatCode>#,##0.00</c:formatCode>
                <c:ptCount val="10"/>
                <c:pt idx="0">
                  <c:v>16076521.259999998</c:v>
                </c:pt>
                <c:pt idx="1">
                  <c:v>79233825.74000001</c:v>
                </c:pt>
                <c:pt idx="2">
                  <c:v>625534.22</c:v>
                </c:pt>
                <c:pt idx="3">
                  <c:v>3833522.9200000004</c:v>
                </c:pt>
                <c:pt idx="4">
                  <c:v>2324198.2700000005</c:v>
                </c:pt>
                <c:pt idx="5">
                  <c:v>18808219.66</c:v>
                </c:pt>
                <c:pt idx="6">
                  <c:v>135199.60999999999</c:v>
                </c:pt>
                <c:pt idx="7">
                  <c:v>337011.72</c:v>
                </c:pt>
                <c:pt idx="8">
                  <c:v>14658.03</c:v>
                </c:pt>
                <c:pt idx="9">
                  <c:v>5336947.7700000005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FD1-4F3B-89BA-40F2FD419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"/>
      <c:hPercent val="100"/>
      <c:rotY val="18"/>
      <c:depthPercent val="100"/>
      <c:rAngAx val="0"/>
    </c:view3D>
    <c:floor>
      <c:thickness val="0"/>
      <c:spPr>
        <a:solidFill>
          <a:schemeClr val="bg1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chemeClr val="bg1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3.3950758578608312E-2"/>
          <c:y val="5.502193638491984E-3"/>
          <c:w val="0.86166479547088448"/>
          <c:h val="0.6917774387965993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'PRIHODI - polug.2024.'!$T$37</c:f>
              <c:strCache>
                <c:ptCount val="1"/>
                <c:pt idx="0">
                  <c:v>1.-6.2023.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2.4253114320361591E-2"/>
                  <c:y val="5.89796520200519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DA-4B41-91DC-8BAAF7699475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'PRIHODI - polug.2024.'!$S$38:$S$39</c:f>
              <c:strCache>
                <c:ptCount val="2"/>
                <c:pt idx="0">
                  <c:v>porez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'PRIHODI - polug.2024.'!$T$38:$T$39</c:f>
              <c:numCache>
                <c:formatCode>#,##0.00_ ;\-#,##0.00\ </c:formatCode>
                <c:ptCount val="2"/>
                <c:pt idx="0">
                  <c:v>11172146.320000002</c:v>
                </c:pt>
                <c:pt idx="1">
                  <c:v>1072910.45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DA-4B41-91DC-8BAAF7699475}"/>
            </c:ext>
          </c:extLst>
        </c:ser>
        <c:ser>
          <c:idx val="1"/>
          <c:order val="1"/>
          <c:tx>
            <c:strRef>
              <c:f>'PRIHODI - polug.2024.'!$U$37</c:f>
              <c:strCache>
                <c:ptCount val="1"/>
                <c:pt idx="0">
                  <c:v>1.-6.2024.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4.1891742916988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DA-4B41-91DC-8BAAF7699475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'PRIHODI - polug.2024.'!$S$38:$S$39</c:f>
              <c:strCache>
                <c:ptCount val="2"/>
                <c:pt idx="0">
                  <c:v>porez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'PRIHODI - polug.2024.'!$U$38:$U$39</c:f>
              <c:numCache>
                <c:formatCode>#,##0.00_ ;\-#,##0.00\ </c:formatCode>
                <c:ptCount val="2"/>
                <c:pt idx="0">
                  <c:v>14903335.59</c:v>
                </c:pt>
                <c:pt idx="1">
                  <c:v>1173185.67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DA-4B41-91DC-8BAAF7699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625128"/>
        <c:axId val="778628656"/>
        <c:axId val="122858984"/>
      </c:bar3DChart>
      <c:catAx>
        <c:axId val="778625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r-Latn-RS"/>
          </a:p>
        </c:txPr>
        <c:crossAx val="778628656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778628656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_ ;\-#,##0.00\ " sourceLinked="1"/>
        <c:majorTickMark val="out"/>
        <c:minorTickMark val="none"/>
        <c:tickLblPos val="nextTo"/>
        <c:crossAx val="778625128"/>
        <c:crosses val="autoZero"/>
        <c:crossBetween val="between"/>
      </c:valAx>
      <c:serAx>
        <c:axId val="12285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120000" vert="horz" anchor="b" anchorCtr="0"/>
          <a:lstStyle/>
          <a:p>
            <a:pPr>
              <a:defRPr/>
            </a:pPr>
            <a:endParaRPr lang="sr-Latn-RS"/>
          </a:p>
        </c:txPr>
        <c:crossAx val="778628656"/>
        <c:crosses val="autoZero"/>
        <c:tickMarkSkip val="1"/>
      </c:serAx>
      <c:dTable>
        <c:showHorzBorder val="1"/>
        <c:showVertBorder val="1"/>
        <c:showOutline val="1"/>
        <c:showKeys val="1"/>
      </c:dTable>
      <c:spPr>
        <a:solidFill>
          <a:schemeClr val="bg1"/>
        </a:solidFill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r-Latn-R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133842751985632E-2"/>
          <c:y val="4.0732435473568016E-2"/>
          <c:w val="0.97578585159682296"/>
          <c:h val="0.7292982207623166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602-496B-85D6-572BF99812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602-496B-85D6-572BF998121B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25,85 %</c:v>
                </c:pt>
                <c:pt idx="1">
                  <c:v>proračunski korisnici 74,15 %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31418106.030000001</c:v>
                </c:pt>
                <c:pt idx="1">
                  <c:v>90119448.420000002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02-496B-85D6-572BF9981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636834340777825"/>
          <c:y val="0.32740053188715651"/>
          <c:w val="0.56139054207870009"/>
          <c:h val="0.54534610326027122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8BA-419D-8866-05813E2D88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8BA-419D-8866-05813E2D887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8BA-419D-8866-05813E2D887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8BA-419D-8866-05813E2D88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8BA-419D-8866-05813E2D887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8BA-419D-8866-05813E2D887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78BA-419D-8866-05813E2D887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78BA-419D-8866-05813E2D887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78BA-419D-8866-05813E2D887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78BA-419D-8866-05813E2D887C}"/>
              </c:ext>
            </c:extLst>
          </c:dPt>
          <c:dLbls>
            <c:dLbl>
              <c:idx val="0"/>
              <c:layout>
                <c:manualLayout>
                  <c:x val="0.16641897939383737"/>
                  <c:y val="-7.70337151564663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A-419D-8866-05813E2D887C}"/>
                </c:ext>
              </c:extLst>
            </c:dLbl>
            <c:dLbl>
              <c:idx val="1"/>
              <c:layout>
                <c:manualLayout>
                  <c:x val="-2.9551381066375122E-2"/>
                  <c:y val="2.2017189863073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BA-419D-8866-05813E2D887C}"/>
                </c:ext>
              </c:extLst>
            </c:dLbl>
            <c:dLbl>
              <c:idx val="2"/>
              <c:layout>
                <c:manualLayout>
                  <c:x val="-5.9171529169816134E-2"/>
                  <c:y val="0.2408966759949707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6571746194498"/>
                      <c:h val="0.133186166298749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8BA-419D-8866-05813E2D887C}"/>
                </c:ext>
              </c:extLst>
            </c:dLbl>
            <c:dLbl>
              <c:idx val="3"/>
              <c:layout>
                <c:manualLayout>
                  <c:x val="-7.4422505318017834E-2"/>
                  <c:y val="6.15870850430568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BA-419D-8866-05813E2D887C}"/>
                </c:ext>
              </c:extLst>
            </c:dLbl>
            <c:dLbl>
              <c:idx val="4"/>
              <c:layout>
                <c:manualLayout>
                  <c:x val="-0.15822120082243804"/>
                  <c:y val="-6.573157129329662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8BA-419D-8866-05813E2D887C}"/>
                </c:ext>
              </c:extLst>
            </c:dLbl>
            <c:dLbl>
              <c:idx val="5"/>
              <c:layout>
                <c:manualLayout>
                  <c:x val="-0.16829119388268088"/>
                  <c:y val="-0.1732543034769660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8BA-419D-8866-05813E2D887C}"/>
                </c:ext>
              </c:extLst>
            </c:dLbl>
            <c:dLbl>
              <c:idx val="6"/>
              <c:layout>
                <c:manualLayout>
                  <c:x val="-1.4957687199582992E-2"/>
                  <c:y val="-9.77059849847698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8BA-419D-8866-05813E2D887C}"/>
                </c:ext>
              </c:extLst>
            </c:dLbl>
            <c:dLbl>
              <c:idx val="7"/>
              <c:layout>
                <c:manualLayout>
                  <c:x val="7.7193025641586156E-3"/>
                  <c:y val="-0.2083208270963519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8BA-419D-8866-05813E2D887C}"/>
                </c:ext>
              </c:extLst>
            </c:dLbl>
            <c:dLbl>
              <c:idx val="8"/>
              <c:layout>
                <c:manualLayout>
                  <c:x val="0.29633878400639607"/>
                  <c:y val="-0.1852080907105155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90931493101535"/>
                      <c:h val="7.95733314792604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78BA-419D-8866-05813E2D887C}"/>
                </c:ext>
              </c:extLst>
            </c:dLbl>
            <c:dLbl>
              <c:idx val="9"/>
              <c:layout>
                <c:manualLayout>
                  <c:x val="0.22316920951858385"/>
                  <c:y val="-4.251365930252096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8BA-419D-8866-05813E2D887C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'PRIHODI - polug.2024.'!$S$17:$S$26</c:f>
              <c:strCache>
                <c:ptCount val="9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nefinancijske imovine</c:v>
                </c:pt>
                <c:pt idx="8">
                  <c:v>Izdaci za financijsku imovinu i otplate zajmova</c:v>
                </c:pt>
              </c:strCache>
            </c:strRef>
          </c:cat>
          <c:val>
            <c:numRef>
              <c:f>'PRIHODI - polug.2024.'!$T$17:$T$26</c:f>
              <c:numCache>
                <c:formatCode>#,##0.00</c:formatCode>
                <c:ptCount val="10"/>
                <c:pt idx="0">
                  <c:v>81299644.099999994</c:v>
                </c:pt>
                <c:pt idx="1">
                  <c:v>23013533.170000002</c:v>
                </c:pt>
                <c:pt idx="2">
                  <c:v>189006.32</c:v>
                </c:pt>
                <c:pt idx="3">
                  <c:v>621353.42000000004</c:v>
                </c:pt>
                <c:pt idx="4">
                  <c:v>1911935.92</c:v>
                </c:pt>
                <c:pt idx="5">
                  <c:v>643833.21</c:v>
                </c:pt>
                <c:pt idx="6">
                  <c:v>1830422.49</c:v>
                </c:pt>
                <c:pt idx="7">
                  <c:v>6707769.2199999997</c:v>
                </c:pt>
                <c:pt idx="8">
                  <c:v>5320056.5999999996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8BA-419D-8866-05813E2D8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2" y="2357306"/>
            <a:ext cx="8942664" cy="3557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POLUGODIŠNJI IZVJEŠTAJ O IZVRŠENJU PRORAČUNA OSJEČKO-BARANJSKE ŽUPANIJE ZA 202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IZVRŠENJU PRORAČUNA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dirty="0"/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8005" y="1360386"/>
            <a:ext cx="9378892" cy="4293396"/>
          </a:xfrm>
        </p:spPr>
        <p:txBody>
          <a:bodyPr/>
          <a:lstStyle/>
          <a:p>
            <a:pPr algn="just"/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Donosi podatke o izvršenju prihoda i primitaka te izvršenju rashoda i izdataka, ali pruža i dodatne informacije o financijskom položaju proračuna i njegovih proračunskih korisnika te uspješnosti izvršenja postavljenih ciljeva.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C6CDB7BC-7BF1-2E43-DD33-4C0A3974BFD1}"/>
              </a:ext>
            </a:extLst>
          </p:cNvPr>
          <p:cNvSpPr/>
          <p:nvPr/>
        </p:nvSpPr>
        <p:spPr>
          <a:xfrm rot="420000">
            <a:off x="4475816" y="3368099"/>
            <a:ext cx="1480761" cy="653894"/>
          </a:xfrm>
          <a:prstGeom prst="roundRect">
            <a:avLst>
              <a:gd name="adj" fmla="val 2181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PRIMICI</a:t>
            </a:r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7B094179-F0F9-FBA9-FCD4-E43C7BC0BE69}"/>
              </a:ext>
            </a:extLst>
          </p:cNvPr>
          <p:cNvSpPr/>
          <p:nvPr/>
        </p:nvSpPr>
        <p:spPr>
          <a:xfrm rot="420000">
            <a:off x="6024765" y="3586511"/>
            <a:ext cx="1522934" cy="648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IZDACI</a:t>
            </a:r>
          </a:p>
        </p:txBody>
      </p:sp>
      <p:sp>
        <p:nvSpPr>
          <p:cNvPr id="10" name="Pravokutnik: zaobljeni kutovi 9">
            <a:extLst>
              <a:ext uri="{FF2B5EF4-FFF2-40B4-BE49-F238E27FC236}">
                <a16:creationId xmlns:a16="http://schemas.microsoft.com/office/drawing/2014/main" id="{D6A2B7D7-BEAB-A105-A0FD-D208FA91EB67}"/>
              </a:ext>
            </a:extLst>
          </p:cNvPr>
          <p:cNvSpPr/>
          <p:nvPr/>
        </p:nvSpPr>
        <p:spPr>
          <a:xfrm rot="420000">
            <a:off x="4381259" y="4132077"/>
            <a:ext cx="1486639" cy="561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PRIHODI</a:t>
            </a:r>
          </a:p>
        </p:txBody>
      </p:sp>
      <p:sp>
        <p:nvSpPr>
          <p:cNvPr id="11" name="Pravokutnik: zaobljeni kutovi 10">
            <a:extLst>
              <a:ext uri="{FF2B5EF4-FFF2-40B4-BE49-F238E27FC236}">
                <a16:creationId xmlns:a16="http://schemas.microsoft.com/office/drawing/2014/main" id="{FEF4480C-8760-9115-1E08-74914CD978D3}"/>
              </a:ext>
            </a:extLst>
          </p:cNvPr>
          <p:cNvSpPr/>
          <p:nvPr/>
        </p:nvSpPr>
        <p:spPr>
          <a:xfrm rot="420000">
            <a:off x="5972360" y="4332399"/>
            <a:ext cx="1488098" cy="568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RASHODI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8345B75E-2DA1-A586-1FC4-2BA047B6CC36}"/>
              </a:ext>
            </a:extLst>
          </p:cNvPr>
          <p:cNvSpPr/>
          <p:nvPr/>
        </p:nvSpPr>
        <p:spPr>
          <a:xfrm rot="420000">
            <a:off x="4309434" y="4904690"/>
            <a:ext cx="3083643" cy="17013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  <p:sp>
        <p:nvSpPr>
          <p:cNvPr id="13" name="Jednakokračni trokut 12">
            <a:extLst>
              <a:ext uri="{FF2B5EF4-FFF2-40B4-BE49-F238E27FC236}">
                <a16:creationId xmlns:a16="http://schemas.microsoft.com/office/drawing/2014/main" id="{DF7A6F3D-16D9-8D8C-C666-50DC2EBCA731}"/>
              </a:ext>
            </a:extLst>
          </p:cNvPr>
          <p:cNvSpPr/>
          <p:nvPr/>
        </p:nvSpPr>
        <p:spPr>
          <a:xfrm>
            <a:off x="5557323" y="5105047"/>
            <a:ext cx="433580" cy="399060"/>
          </a:xfrm>
          <a:prstGeom prst="triangle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ZAKONSKA OSNOVA ZA IZRADU IZVJEŠTAJA O IZVRŠENJU PRORAČUNA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913913"/>
            <a:ext cx="9734550" cy="3724275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 o proračunu ("Narodne novine" broj 144/21.),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polugodišnjem i godišnjem izvještaju o izvršenju proračuna </a:t>
            </a:r>
            <a:b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("Narodne novine" broj 85/23.),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Pravilnik o financijskom izvještavanju u proračunskom računovodstvu ("Narodne novine" broj 37/22.) 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proračunskom računovodstvu i Računskom planu („Narodne novine„ broj 124/14., 115/15., 87/16.,3/18.,126/19. i 108/20.) 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 o fiskalnoj odgovornosti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("Narodne novine" broj 111/18. i 83/23.)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9" y="365125"/>
            <a:ext cx="10091781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POLUGODIŠNJI IZVJEŠTAJ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O IZVRŠENJU PRORAČUNA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- ROKOVI</a:t>
            </a:r>
            <a:endParaRPr lang="en-US" sz="3200" dirty="0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45A49D2F-9811-8146-A001-58FC8C3A68AE}"/>
              </a:ext>
            </a:extLst>
          </p:cNvPr>
          <p:cNvSpPr txBox="1"/>
          <p:nvPr/>
        </p:nvSpPr>
        <p:spPr>
          <a:xfrm>
            <a:off x="1703138" y="1812023"/>
            <a:ext cx="8363651" cy="169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Upravni odjel za financije izrađuje i dostavlja županu najkasnije do 15. rujna tekuće proračunske godine,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Župan dostavlja županijskoj skupštini na donošenje najkasnije do 30. rujna tekuće proračunske godine.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SADRŽAJ POLUGODIŠNJEG IZVJEŠTAJA O IZVRŠENJU PRORAČUNA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90688"/>
            <a:ext cx="9734550" cy="4224337"/>
          </a:xfrm>
        </p:spPr>
        <p:txBody>
          <a:bodyPr>
            <a:normAutofit fontScale="70000" lnSpcReduction="20000"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Sadržaj Polugodišnjeg izvještaja o izvršenju proračuna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propisan je odredbom članka 76. Zakona o proračunu, odnosno odredbama članaka 4.-</a:t>
            </a:r>
            <a:r>
              <a:rPr lang="hr-HR" sz="31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Pravilnika o polugodišnjem i godišnjem izvještaju i sadrži: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pći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sažetak Računa prihoda i rashoda i Računa financiranja, Račun prihoda i rashoda i Račun financiranja,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osebni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izvještaj po organizacijskoj i programskoj klasifikaciji,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Obrazloženje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ostvarenja prihoda i rashoda, primitaka i izdataka u izvještajnom razdoblju te prikaza ostvarenog manjka odnosno viška proračuna te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Posebne izvještaje: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zaduživanju na domaćem i stranom tržištu novca i kapitala,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izvještaj o korištenju proračunske zalihe,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danim državnim jamstvima i izdacima po državnim jamstvima,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ZA 2024.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77130"/>
            <a:ext cx="8841822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 Osječko-baranjske županije za 2024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godinu donijela je Skupština Županije na 26. sjednici održanoj 15. prosinca  2023. godine u ukupnoj svoti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250.611.581  eura. </a:t>
            </a: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 izmjene i dopune Proračuna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Županije donesene su 20. lipnja 2024. godine na 30. sjednici Skupštine kada je Proračun utvrđen u visini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293.699.828,03 eura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72D77A0-4782-0B8B-22BB-77A3CFDA4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026" y="1486075"/>
            <a:ext cx="9169747" cy="3236928"/>
          </a:xfrm>
        </p:spPr>
        <p:txBody>
          <a:bodyPr>
            <a:normAutofit fontScale="85000" lnSpcReduction="20000"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je konsolidiran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 sadrži prikazane prihode/primitke i rashode/izdatke Osječko-baranjske županije i njenih proračunskih korisnik: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53 osnovne škole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28 srednjih škola i učeničkih domova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doma za starije i nemoćne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 zdravstvene ustanove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 ustanova u kulturi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ostale ustanove </a:t>
            </a:r>
          </a:p>
          <a:p>
            <a:endParaRPr lang="hr-HR" dirty="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92D4C68-8A5C-7DC9-EDFE-15A516BFEF4D}"/>
              </a:ext>
            </a:extLst>
          </p:cNvPr>
          <p:cNvSpPr/>
          <p:nvPr/>
        </p:nvSpPr>
        <p:spPr>
          <a:xfrm>
            <a:off x="1685494" y="4815281"/>
            <a:ext cx="2283811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6" name="Znak zbrajanja 5">
            <a:extLst>
              <a:ext uri="{FF2B5EF4-FFF2-40B4-BE49-F238E27FC236}">
                <a16:creationId xmlns:a16="http://schemas.microsoft.com/office/drawing/2014/main" id="{35ACF9B2-1A0B-7430-4A24-3EF7A802ADF8}"/>
              </a:ext>
            </a:extLst>
          </p:cNvPr>
          <p:cNvSpPr/>
          <p:nvPr/>
        </p:nvSpPr>
        <p:spPr>
          <a:xfrm>
            <a:off x="4132407" y="5009101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B58A4CB5-9A8A-723D-B48E-3C0C6B4DC451}"/>
              </a:ext>
            </a:extLst>
          </p:cNvPr>
          <p:cNvSpPr/>
          <p:nvPr/>
        </p:nvSpPr>
        <p:spPr>
          <a:xfrm>
            <a:off x="4907136" y="4815281"/>
            <a:ext cx="2404844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8" name="Jednako 7">
            <a:extLst>
              <a:ext uri="{FF2B5EF4-FFF2-40B4-BE49-F238E27FC236}">
                <a16:creationId xmlns:a16="http://schemas.microsoft.com/office/drawing/2014/main" id="{056C4338-4756-7D48-1D39-4684CD515942}"/>
              </a:ext>
            </a:extLst>
          </p:cNvPr>
          <p:cNvSpPr/>
          <p:nvPr/>
        </p:nvSpPr>
        <p:spPr>
          <a:xfrm>
            <a:off x="7546177" y="4965060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CAD38139-CEF1-C3BD-FCF8-5A5890E2CB2B}"/>
              </a:ext>
            </a:extLst>
          </p:cNvPr>
          <p:cNvSpPr/>
          <p:nvPr/>
        </p:nvSpPr>
        <p:spPr>
          <a:xfrm>
            <a:off x="8392543" y="4815281"/>
            <a:ext cx="2262230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OSTVARENI PRIHODI I PRIMICI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CA7C0F-442D-660E-5C5C-CD437546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073" y="1409351"/>
            <a:ext cx="9630560" cy="4504888"/>
          </a:xfrm>
        </p:spPr>
        <p:txBody>
          <a:bodyPr/>
          <a:lstStyle/>
          <a:p>
            <a:pPr marL="6858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2024. godine ostvareni su prihodi i primici Proračuna Osječko-baranjske županije u svoti od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126.725.639,20  eura, što čini 43,15%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6858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ostvarenih prihoda na prihode: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Županijskog proračuna odnosi se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35.977.095,53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(28,39%)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proračunskih korisnika koji su evidencijski uključeni u proračun odnosi se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90.748.543,67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(71,61%)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DBE19CAA-4CE9-F5CD-57B7-F13055511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592227"/>
              </p:ext>
            </p:extLst>
          </p:nvPr>
        </p:nvGraphicFramePr>
        <p:xfrm>
          <a:off x="3212984" y="4102217"/>
          <a:ext cx="4454554" cy="1696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OSTVARENI PRIHODI I PRIMICI</a:t>
            </a:r>
            <a:endParaRPr lang="en-US" sz="3200" dirty="0"/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01B8A426-A4EA-905E-09CE-FD77EC092D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49973"/>
              </p:ext>
            </p:extLst>
          </p:nvPr>
        </p:nvGraphicFramePr>
        <p:xfrm>
          <a:off x="1702965" y="1514080"/>
          <a:ext cx="8313491" cy="4206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256">
                  <a:extLst>
                    <a:ext uri="{9D8B030D-6E8A-4147-A177-3AD203B41FA5}">
                      <a16:colId xmlns:a16="http://schemas.microsoft.com/office/drawing/2014/main" val="3483175086"/>
                    </a:ext>
                  </a:extLst>
                </a:gridCol>
                <a:gridCol w="3247685">
                  <a:extLst>
                    <a:ext uri="{9D8B030D-6E8A-4147-A177-3AD203B41FA5}">
                      <a16:colId xmlns:a16="http://schemas.microsoft.com/office/drawing/2014/main" val="3965231650"/>
                    </a:ext>
                  </a:extLst>
                </a:gridCol>
                <a:gridCol w="1464392">
                  <a:extLst>
                    <a:ext uri="{9D8B030D-6E8A-4147-A177-3AD203B41FA5}">
                      <a16:colId xmlns:a16="http://schemas.microsoft.com/office/drawing/2014/main" val="1143325766"/>
                    </a:ext>
                  </a:extLst>
                </a:gridCol>
                <a:gridCol w="1916171">
                  <a:extLst>
                    <a:ext uri="{9D8B030D-6E8A-4147-A177-3AD203B41FA5}">
                      <a16:colId xmlns:a16="http://schemas.microsoft.com/office/drawing/2014/main" val="1683499975"/>
                    </a:ext>
                  </a:extLst>
                </a:gridCol>
                <a:gridCol w="1424987">
                  <a:extLst>
                    <a:ext uri="{9D8B030D-6E8A-4147-A177-3AD203B41FA5}">
                      <a16:colId xmlns:a16="http://schemas.microsoft.com/office/drawing/2014/main" val="4220863073"/>
                    </a:ext>
                  </a:extLst>
                </a:gridCol>
              </a:tblGrid>
              <a:tr h="34749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PRIHODI/PRIMICI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Proračunski korisnici evidencijski uključeni u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6593001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poreza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16.076.521,26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16.076.521,26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2965970"/>
                  </a:ext>
                </a:extLst>
              </a:tr>
              <a:tr h="34749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Pomoći iz inozemstva  i od subjekata unutar općeg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14.031.571,20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65.202.254,54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79.233.825,74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06498225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606.969,74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18.564,48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625.534,22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7938047"/>
                  </a:ext>
                </a:extLst>
              </a:tr>
              <a:tr h="34749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upravnih i administrativnih pristojbi,  pristojbi  po posebnim propisima i naknada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188.618,69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3.644.904,23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3.833.522,92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11481220"/>
                  </a:ext>
                </a:extLst>
              </a:tr>
              <a:tr h="34749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prodaje proizvoda i robe te pruženih usluga i prihodi od donacija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1.825,23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2.322.373,04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2.324.198,27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86245129"/>
                  </a:ext>
                </a:extLst>
              </a:tr>
              <a:tr h="347495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iz nadležnog proračuna i od HZZO-a temeljem ugovornih obveza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18.808.219,66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18.808.219,66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98804556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Kazne, upravne mjere i ostali prihodi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85.796,72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49.402,89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135.199,61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39990112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prodaje neproizvedene dugotrajne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50.767,36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330,00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51.097,36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1733764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prodaje proizvedene dugotrajne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96.499,36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189.415,00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285.914,36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60503163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Primljeni povrati glavnica danih zajmova i depozita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4.367,39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4.367,39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02401685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Primici od prodaje dionica i udjela u glavnici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10.290,64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10.290,64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46704786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4.823.867,94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513.079,83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5.336.947,77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93039362"/>
                  </a:ext>
                </a:extLst>
              </a:tr>
              <a:tr h="173747">
                <a:tc>
                  <a:txBody>
                    <a:bodyPr/>
                    <a:lstStyle/>
                    <a:p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35.977.095,53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90.748.543,67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126.725.639,20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91720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08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UKUPNO OSTVARENI PRIHODI I PRIMICI PO OSNOVNIM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SKUPINAMA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210567C5-900F-515A-D6E7-B4CCB5CA49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085835"/>
              </p:ext>
            </p:extLst>
          </p:nvPr>
        </p:nvGraphicFramePr>
        <p:xfrm>
          <a:off x="1761688" y="1690688"/>
          <a:ext cx="9034942" cy="4177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0944">
                  <a:extLst>
                    <a:ext uri="{9D8B030D-6E8A-4147-A177-3AD203B41FA5}">
                      <a16:colId xmlns:a16="http://schemas.microsoft.com/office/drawing/2014/main" val="2420832006"/>
                    </a:ext>
                  </a:extLst>
                </a:gridCol>
                <a:gridCol w="1688076">
                  <a:extLst>
                    <a:ext uri="{9D8B030D-6E8A-4147-A177-3AD203B41FA5}">
                      <a16:colId xmlns:a16="http://schemas.microsoft.com/office/drawing/2014/main" val="1514760216"/>
                    </a:ext>
                  </a:extLst>
                </a:gridCol>
                <a:gridCol w="1552631">
                  <a:extLst>
                    <a:ext uri="{9D8B030D-6E8A-4147-A177-3AD203B41FA5}">
                      <a16:colId xmlns:a16="http://schemas.microsoft.com/office/drawing/2014/main" val="126842587"/>
                    </a:ext>
                  </a:extLst>
                </a:gridCol>
                <a:gridCol w="1135343">
                  <a:extLst>
                    <a:ext uri="{9D8B030D-6E8A-4147-A177-3AD203B41FA5}">
                      <a16:colId xmlns:a16="http://schemas.microsoft.com/office/drawing/2014/main" val="120529373"/>
                    </a:ext>
                  </a:extLst>
                </a:gridCol>
                <a:gridCol w="987948">
                  <a:extLst>
                    <a:ext uri="{9D8B030D-6E8A-4147-A177-3AD203B41FA5}">
                      <a16:colId xmlns:a16="http://schemas.microsoft.com/office/drawing/2014/main" val="1728762926"/>
                    </a:ext>
                  </a:extLst>
                </a:gridCol>
              </a:tblGrid>
              <a:tr h="346696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Prihodi/primici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Rebalans za 2024.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Ostvarenje                       1.-6.2024.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% ostvarenja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Udio u ostvarenju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99364167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poreza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31.510.676,00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16.076.521,26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51,02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12,69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052447035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Porez i prirez na dohodak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29.290.676,00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14.903.335,59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50,88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11,76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29735326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Porezi na imovinu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61.687,26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68,54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63661983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Porezi na robu i usluge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2.130.000,00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1.111.498,41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52,18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547875199"/>
                  </a:ext>
                </a:extLst>
              </a:tr>
              <a:tr h="346696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Pomoći iz inozemstva i od subjekata unutar općeg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198.808.810,62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79.233.825,74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39,85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62,52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75245428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1.930.276,00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625.534,22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32,41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17798375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277.932,00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2.020,34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0,73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027610509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nefinancijske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1.652.344,00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623.513,88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37,74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54158258"/>
                  </a:ext>
                </a:extLst>
              </a:tr>
              <a:tr h="520044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upravnih i administrativnih pristojbi, pristojbi po posebnim propisima i naknada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7.594.097,13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3.833.522,92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50,48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24163149"/>
                  </a:ext>
                </a:extLst>
              </a:tr>
              <a:tr h="346696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prodaje proizvoda i robe te pruženih usluga i prihodi od donacija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6.826.058,00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2.324.198,27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34,05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1,83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567473510"/>
                  </a:ext>
                </a:extLst>
              </a:tr>
              <a:tr h="34669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iz nadležnog proračuna i od HZZO-a temeljem ugovornih obveza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38.776.433,00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18.808.219,66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48,50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14,84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609139043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Kazne, upravne mjere i ostali prihodi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223.324,00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135.199,61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60,54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0,11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86388170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prodaje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637.706,00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337.011,72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52,85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0,27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077110282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Primici od financijske imovine i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2.096.000,00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14.658,03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0,01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0370999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5.296.447,28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5.336.947,77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100,76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4,21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971095523"/>
                  </a:ext>
                </a:extLst>
              </a:tr>
              <a:tr h="17334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UKUPNO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293.699.828,03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126.725.639,20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43,15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61764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6"/>
            <a:ext cx="9353550" cy="1170060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STRUKTURA OSTVARENIH PRIHODA PREMA UDJELU U UKUPNIM PRIHODIMA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FC72CF26-29F6-D72D-6278-A0484E1E6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352354"/>
              </p:ext>
            </p:extLst>
          </p:nvPr>
        </p:nvGraphicFramePr>
        <p:xfrm>
          <a:off x="1619251" y="1606798"/>
          <a:ext cx="9168991" cy="430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S NAJVEĆIM UDJELOM U OSTVARENJU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3E4E9C-9417-ADEB-007A-8A5E26192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28687"/>
            <a:ext cx="9734550" cy="3724275"/>
          </a:xfr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Analizirajući strukturu ostvarenja prihoda u prvom polugodištu 2024. godine najveći udio odnosi se na: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od poreza,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pomoći iz inozemstva i od subjekata općeg proračuna 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iz nadležnog proračuna i od HZZO-a temeljem ugovornih obveza (koji predstavljaju isključivo prihod zdravstvenih ustanova koje su proračunski korisnici Županije i samo su evidencijski uključeni u Proračun).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67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9470996" cy="3874491"/>
          </a:xfrm>
        </p:spPr>
        <p:txBody>
          <a:bodyPr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Sadrže porez na dohodak, poreze na imovinu i poreze na robu i usluge.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Tijekom prvog polugodišta naplaćeni su u svoti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16.076.521,26  eura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što čini 51,02% godišnjeg plana.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Porezni prihodi čine 12,69% ukupno planiranih prihoda i primitaka Proračuna, a najveći dio se odnosi na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porez na dohodak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koji je naplaćen u svoti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14.903.335,59  eura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što je za 33,40% više od prihoda naplaćenih u prethodnoj godini.</a:t>
            </a:r>
            <a:endParaRPr kumimoji="0" lang="hr-HR" sz="2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 defTabSz="457200">
              <a:lnSpc>
                <a:spcPct val="100000"/>
              </a:lnSpc>
              <a:buClr>
                <a:srgbClr val="0F6FC6"/>
              </a:buClr>
              <a:buFont typeface="Wingdings 3" charset="2"/>
              <a:buChar char=""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ukupno naplaćenog poreza na dohodak,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12.275.841,20 eura  eura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odnosi se na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nenamjenski dio poreza na dohodak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koji je naplaćen 38,44% više u odnosu na prethodnu godinu, te dijela poreza na dohodak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financiranje decentraliziranih funkcija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koji je naplaćen u  iznosu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2.627.494,39  eura ili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13,99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više u odnosu na </a:t>
            </a:r>
            <a:r>
              <a:rPr lang="hr-HR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polugodišnje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ostvarenje 2023. godine.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3183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DECENTRALIZIRANE FUNKCIJE U PRORAČUNU OBŽ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2C128B-7AE2-0889-E28E-5B18A021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829" y="1477686"/>
            <a:ext cx="9418081" cy="3138372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decentralizirane funkcije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(rashode koji su posebnim zakonima za osnovno i srednje školstvo, socijalnu skrb, zdravstvo i vatrogastvo preneseni na jedinice lokalne i područne (regionalne) samouprave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u Proračun Osječko-baranjske županije u prvih je šest mjeseci uplaćeno ukupno 7.643.059,63  eura kroz dodatni udio u porezu na dohodak i pomoći izravnanja.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BEB87EE5-61C5-F39D-A0ED-CEE862A36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659255"/>
              </p:ext>
            </p:extLst>
          </p:nvPr>
        </p:nvGraphicFramePr>
        <p:xfrm>
          <a:off x="1879134" y="3144917"/>
          <a:ext cx="9009775" cy="2526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0119">
                  <a:extLst>
                    <a:ext uri="{9D8B030D-6E8A-4147-A177-3AD203B41FA5}">
                      <a16:colId xmlns:a16="http://schemas.microsoft.com/office/drawing/2014/main" val="3397994847"/>
                    </a:ext>
                  </a:extLst>
                </a:gridCol>
                <a:gridCol w="1173412">
                  <a:extLst>
                    <a:ext uri="{9D8B030D-6E8A-4147-A177-3AD203B41FA5}">
                      <a16:colId xmlns:a16="http://schemas.microsoft.com/office/drawing/2014/main" val="4014862734"/>
                    </a:ext>
                  </a:extLst>
                </a:gridCol>
                <a:gridCol w="1529521">
                  <a:extLst>
                    <a:ext uri="{9D8B030D-6E8A-4147-A177-3AD203B41FA5}">
                      <a16:colId xmlns:a16="http://schemas.microsoft.com/office/drawing/2014/main" val="2310658065"/>
                    </a:ext>
                  </a:extLst>
                </a:gridCol>
                <a:gridCol w="1651143">
                  <a:extLst>
                    <a:ext uri="{9D8B030D-6E8A-4147-A177-3AD203B41FA5}">
                      <a16:colId xmlns:a16="http://schemas.microsoft.com/office/drawing/2014/main" val="3898075493"/>
                    </a:ext>
                  </a:extLst>
                </a:gridCol>
                <a:gridCol w="1651143">
                  <a:extLst>
                    <a:ext uri="{9D8B030D-6E8A-4147-A177-3AD203B41FA5}">
                      <a16:colId xmlns:a16="http://schemas.microsoft.com/office/drawing/2014/main" val="543682624"/>
                    </a:ext>
                  </a:extLst>
                </a:gridCol>
                <a:gridCol w="884437">
                  <a:extLst>
                    <a:ext uri="{9D8B030D-6E8A-4147-A177-3AD203B41FA5}">
                      <a16:colId xmlns:a16="http://schemas.microsoft.com/office/drawing/2014/main" val="2336954576"/>
                    </a:ext>
                  </a:extLst>
                </a:gridCol>
              </a:tblGrid>
              <a:tr h="179045">
                <a:tc rowSpan="2">
                  <a:txBody>
                    <a:bodyPr/>
                    <a:lstStyle/>
                    <a:p>
                      <a:pPr algn="ctr"/>
                      <a:r>
                        <a:rPr lang="hr-HR" sz="1400" dirty="0">
                          <a:effectLst/>
                        </a:rPr>
                        <a:t>DECENTRALIZIRANA FUNKCIJA 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Rebalans za 2024. godinu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1.-6.2024.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226073"/>
                  </a:ext>
                </a:extLst>
              </a:tr>
              <a:tr h="716178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 Ostvareni prihod kroz dodatni udio u porezu na dohodak 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 Ostvareni prihod kroz pomoći izravnanja 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Ukupno ostvareni prihodi za decentralizirane funkcije 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Ukupno ostvareni prihodi u %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367624122"/>
                  </a:ext>
                </a:extLst>
              </a:tr>
              <a:tr h="179045"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Osnovno školstvo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6.797.670,00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562.869,93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2.807.732,68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3.370.602,61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49,58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43063835"/>
                  </a:ext>
                </a:extLst>
              </a:tr>
              <a:tr h="358089"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Srednje školstvo i učenički domovi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4.742.493,90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853.118,66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1.471.218,39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2.324.337,05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49,01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287310544"/>
                  </a:ext>
                </a:extLst>
              </a:tr>
              <a:tr h="179045"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Zdravstvo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2.440.299,00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543.911,46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592.043,54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1.135.955,00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46,55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50720953"/>
                  </a:ext>
                </a:extLst>
              </a:tr>
              <a:tr h="358089"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Domovi za starije i nemoćne osobe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3.349.491,00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667.594,34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144.570,63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812.164,97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24,25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72415031"/>
                  </a:ext>
                </a:extLst>
              </a:tr>
              <a:tr h="179045">
                <a:tc>
                  <a:txBody>
                    <a:bodyPr/>
                    <a:lstStyle/>
                    <a:p>
                      <a:pPr algn="just"/>
                      <a:r>
                        <a:rPr lang="hr-HR" sz="1400">
                          <a:effectLst/>
                        </a:rPr>
                        <a:t>UKUPNO 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17.329.953,90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2.627.494,39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5.015.565,24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7.643.059,63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44,10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79843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49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9DD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PRIHODI OD POREZA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2C128B-7AE2-0889-E28E-5B18A021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8" y="1477686"/>
            <a:ext cx="9898835" cy="3138372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Ostali porezni prihodi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naplaćeni su u ukupnoj svoti od </a:t>
            </a:r>
            <a:r>
              <a:rPr lang="hr-H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1.072.910,45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eura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odnose se na: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nasljedstva i darove   -  61.687,26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cestovna motorna vozila   -  1.096.364,12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- porez na plovne objekte   -   5.083,24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porez na dobitke od igara na sreću i ostali porezi od igara na sreću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- 10.051,05eura.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3506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621998" cy="1325563"/>
          </a:xfrm>
        </p:spPr>
        <p:txBody>
          <a:bodyPr>
            <a:normAutofit fontScale="90000"/>
          </a:bodyPr>
          <a:lstStyle/>
          <a:p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USPOREDNI PRIKAZ OSTVARENIH POREZNIH PRIHODA U PRVOM POLUGODIŠTU 2023. I 2024.</a:t>
            </a:r>
            <a:r>
              <a:rPr lang="hr-HR" sz="3100" dirty="0">
                <a:solidFill>
                  <a:srgbClr val="009D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GODINI</a:t>
            </a:r>
            <a:br>
              <a:rPr lang="hr-HR" sz="3200" dirty="0">
                <a:solidFill>
                  <a:srgbClr val="009D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3100" dirty="0">
                <a:solidFill>
                  <a:srgbClr val="009D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hr-HR" sz="2700" dirty="0">
                <a:solidFill>
                  <a:srgbClr val="009D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 dodatnog udjela za decentralizirane funkcije</a:t>
            </a:r>
            <a:endParaRPr lang="en-US" sz="2700" dirty="0"/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F396C409-B87C-4B57-B070-75AA8E8AD6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774186"/>
              </p:ext>
            </p:extLst>
          </p:nvPr>
        </p:nvGraphicFramePr>
        <p:xfrm>
          <a:off x="1795244" y="1803399"/>
          <a:ext cx="9093419" cy="3758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793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574" y="365126"/>
            <a:ext cx="9810226" cy="868056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472" y="1082180"/>
            <a:ext cx="9127047" cy="423308"/>
          </a:xfrm>
        </p:spPr>
        <p:txBody>
          <a:bodyPr/>
          <a:lstStyle/>
          <a:p>
            <a:r>
              <a:rPr lang="hr-HR" sz="2000" b="1" i="1" dirty="0">
                <a:effectLst/>
                <a:ea typeface="Times New Roman" panose="02020603050405020304" pitchFamily="18" charset="0"/>
              </a:rPr>
              <a:t>Pomoći iz proračuna</a:t>
            </a:r>
            <a:r>
              <a:rPr lang="hr-HR" sz="2000" dirty="0">
                <a:effectLst/>
                <a:ea typeface="Times New Roman" panose="02020603050405020304" pitchFamily="18" charset="0"/>
              </a:rPr>
              <a:t> ostvarene su u svoti od 79.233.825,74  eura, a odnose se na: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92A58B46-FDC9-85AA-B9E0-8BAB5C09E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256486"/>
              </p:ext>
            </p:extLst>
          </p:nvPr>
        </p:nvGraphicFramePr>
        <p:xfrm>
          <a:off x="1988192" y="1656490"/>
          <a:ext cx="8170876" cy="43107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111">
                  <a:extLst>
                    <a:ext uri="{9D8B030D-6E8A-4147-A177-3AD203B41FA5}">
                      <a16:colId xmlns:a16="http://schemas.microsoft.com/office/drawing/2014/main" val="3527887128"/>
                    </a:ext>
                  </a:extLst>
                </a:gridCol>
                <a:gridCol w="6111727">
                  <a:extLst>
                    <a:ext uri="{9D8B030D-6E8A-4147-A177-3AD203B41FA5}">
                      <a16:colId xmlns:a16="http://schemas.microsoft.com/office/drawing/2014/main" val="4123716997"/>
                    </a:ext>
                  </a:extLst>
                </a:gridCol>
                <a:gridCol w="1275827">
                  <a:extLst>
                    <a:ext uri="{9D8B030D-6E8A-4147-A177-3AD203B41FA5}">
                      <a16:colId xmlns:a16="http://schemas.microsoft.com/office/drawing/2014/main" val="1901721072"/>
                    </a:ext>
                  </a:extLst>
                </a:gridCol>
                <a:gridCol w="513211">
                  <a:extLst>
                    <a:ext uri="{9D8B030D-6E8A-4147-A177-3AD203B41FA5}">
                      <a16:colId xmlns:a16="http://schemas.microsoft.com/office/drawing/2014/main" val="868037980"/>
                    </a:ext>
                  </a:extLst>
                </a:gridCol>
              </a:tblGrid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1.623.889,87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1218801893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za preuzete djelatnike državne uprave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1.592.673,50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3896255286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za higijenske potrepštine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837,00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78306243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tekuće pomoći iz Državnog proračuna - decentralizirane funkcije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5.015.565,24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121344329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- Shema voće, povrće i mlijeko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53.202,49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3560973120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za kreditne linije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119.818,57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1043543590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od JLS za kreditne linije za obrtna sredstva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6,22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633244878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- sufinanciranje EU projekata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252,93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eura,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3804294234"/>
                  </a:ext>
                </a:extLst>
              </a:tr>
              <a:tr h="374849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od JLS - kreditna linija za poboljšanje energetske učinkovitosti višestambenih zgrada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6.522,36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985462496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EU projekt "Vrijeme je za školski obrok"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2.457,89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280955269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projekt "Učimo zajedno"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603.243,86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3803238911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projekt "Zaželi-pomoć u kući"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297.000,00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970222919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za pokope hrvatskih branitelja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223.678,56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3317060628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tekuće pomoći iz Državnog proračuna - za prijevoz učenika srednjih škola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1.619.023,80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246254396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Regionalni znanstveni centar Panonske 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285.582,01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514850630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za školstvo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2.550,00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673069763"/>
                  </a:ext>
                </a:extLst>
              </a:tr>
              <a:tr h="374849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 izbori za članove u Europski parlament iz Republike Hrvatske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486.900,02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1583890520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tekuće pomoći iz Državnog proračuna - izbori za zastupnike u Hrvatski sabor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1.117.630,19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40239103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kapitalne pomoći - NAPNAV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980.560,15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701331795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prijenosi između proračunskih korisnika - za projekte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176,54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eura,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594702827"/>
                  </a:ext>
                </a:extLst>
              </a:tr>
              <a:tr h="187425">
                <a:tc>
                  <a:txBody>
                    <a:bodyPr/>
                    <a:lstStyle/>
                    <a:p>
                      <a:r>
                        <a:rPr lang="hr-HR" sz="700">
                          <a:effectLst/>
                        </a:rPr>
                        <a:t>-</a:t>
                      </a: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tekuće i kapitalne pomoći proračunskih korisnika - evidencijski prihodi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65.202.254,54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eura.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6621" marR="46621" marT="0" marB="0" anchor="b"/>
                </a:tc>
                <a:extLst>
                  <a:ext uri="{0D108BD9-81ED-4DB2-BD59-A6C34878D82A}">
                    <a16:rowId xmlns:a16="http://schemas.microsoft.com/office/drawing/2014/main" val="220701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9DD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IZ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PRETHODNIH GODINA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51964"/>
            <a:ext cx="9512941" cy="3863000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iz prethodnih godina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utvrđen je kao višak u iznosu 5.336.947,77 eura</a:t>
            </a: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 odnosi se na: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Županijski proračun - 4.823.867,94 eura,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proračunski korisnici evidencijski uključeni u proračun - 513.079,83 eura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8799877" cy="4405007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2024. godine rashodi i izdaci izvršeni su u svoti od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121.537.554,45 eura što je 41,38% 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izvršenih rashoda na rashode: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</a:t>
            </a:r>
            <a:r>
              <a:rPr kumimoji="0" lang="hr-H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upanijskog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proračuna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31.418.106,03 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(25,85%)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proračunske korisnika koji su  evidencijski uključeni u proračun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90.119.448,42 kuna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(74,15%).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DBE19CAA-4CE9-F5CD-57B7-F13055511C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423245"/>
              </p:ext>
            </p:extLst>
          </p:nvPr>
        </p:nvGraphicFramePr>
        <p:xfrm>
          <a:off x="3800213" y="3917659"/>
          <a:ext cx="4195894" cy="1870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IZVRŠENJE PRORAČUNA PO UPRAVNIM TIJELIMA U RAZDOBLJU 1.1. - 30.6.2024. 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C9F08C77-C54B-0C36-BBA5-5FE078611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169058"/>
              </p:ext>
            </p:extLst>
          </p:nvPr>
        </p:nvGraphicFramePr>
        <p:xfrm>
          <a:off x="1845577" y="1690688"/>
          <a:ext cx="8254768" cy="3751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997">
                  <a:extLst>
                    <a:ext uri="{9D8B030D-6E8A-4147-A177-3AD203B41FA5}">
                      <a16:colId xmlns:a16="http://schemas.microsoft.com/office/drawing/2014/main" val="325822601"/>
                    </a:ext>
                  </a:extLst>
                </a:gridCol>
                <a:gridCol w="3510112">
                  <a:extLst>
                    <a:ext uri="{9D8B030D-6E8A-4147-A177-3AD203B41FA5}">
                      <a16:colId xmlns:a16="http://schemas.microsoft.com/office/drawing/2014/main" val="2042286948"/>
                    </a:ext>
                  </a:extLst>
                </a:gridCol>
                <a:gridCol w="1300585">
                  <a:extLst>
                    <a:ext uri="{9D8B030D-6E8A-4147-A177-3AD203B41FA5}">
                      <a16:colId xmlns:a16="http://schemas.microsoft.com/office/drawing/2014/main" val="3179886327"/>
                    </a:ext>
                  </a:extLst>
                </a:gridCol>
                <a:gridCol w="1299668">
                  <a:extLst>
                    <a:ext uri="{9D8B030D-6E8A-4147-A177-3AD203B41FA5}">
                      <a16:colId xmlns:a16="http://schemas.microsoft.com/office/drawing/2014/main" val="167837291"/>
                    </a:ext>
                  </a:extLst>
                </a:gridCol>
                <a:gridCol w="848406">
                  <a:extLst>
                    <a:ext uri="{9D8B030D-6E8A-4147-A177-3AD203B41FA5}">
                      <a16:colId xmlns:a16="http://schemas.microsoft.com/office/drawing/2014/main" val="1361047910"/>
                    </a:ext>
                  </a:extLst>
                </a:gridCol>
              </a:tblGrid>
              <a:tr h="343429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Organizacijska klasifikacija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Upravno tijelo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Rebalans za 2024. godinu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Izvršenje               </a:t>
                      </a:r>
                    </a:p>
                    <a:p>
                      <a:pPr algn="ctr"/>
                      <a:r>
                        <a:rPr lang="hr-HR" sz="1200" dirty="0">
                          <a:effectLst/>
                        </a:rPr>
                        <a:t>1.-6.2024.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53853106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001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TAJNIŠTVO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1.346.021,00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340.422,26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25,29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639764239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002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ZAJEDNIČKE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14.544.068,00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6.149.733,51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42,28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43316215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003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IMOVINSKO-PRAVNE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363.544,00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215.373,07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59,24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43897303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004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OPĆU UPRAVU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27.000,00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3.085,81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11,43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64490816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GOSPODARSTVO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7.938.540,00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479.700,38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6,04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2704524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INVESTICIJE I RAZVOJNE PROJEKTE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16.794.640,80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2.313.846,75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13,78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209409501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007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JAVNE FINANCIJE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3.841.045,37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2.665.930,20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69,41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80871874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008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POLJOPRIVREDU I RURALNI RAZVOJ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20.443.317,56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2.242.354,86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10,97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29205218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TURIZAM, KULTURU I SPORT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8.098.158,00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2.453.895,95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30,30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597838143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PROSTORNO UREĐENJE, GRADITELJSTVO I ZAŠTITU OKOLIŠA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1.907.801,50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711.100,16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37,27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77614683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011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OBRAZOVANJE I MLADE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154.897.801,72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75.577.635,69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48,79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211447158"/>
                  </a:ext>
                </a:extLst>
              </a:tr>
              <a:tr h="343429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012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ZDRAVSTVO, SOCIJALNU SKRB I HRVATSKE BRANITELJE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63.497.890,08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28.384.475,81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44,70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43124286"/>
                  </a:ext>
                </a:extLst>
              </a:tr>
              <a:tr h="1717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 SVEUKUPNO RAZDJELI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293.699.828,03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121.537.554,45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41,38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85773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PRORAČUNA PO OSNOVNIM SKUPINAMA RASHODA I IZDATAKA 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7D6391F4-E451-FAE9-12CE-CEEAF141E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749692"/>
              </p:ext>
            </p:extLst>
          </p:nvPr>
        </p:nvGraphicFramePr>
        <p:xfrm>
          <a:off x="1761688" y="1761688"/>
          <a:ext cx="8464493" cy="3458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023">
                  <a:extLst>
                    <a:ext uri="{9D8B030D-6E8A-4147-A177-3AD203B41FA5}">
                      <a16:colId xmlns:a16="http://schemas.microsoft.com/office/drawing/2014/main" val="2489291649"/>
                    </a:ext>
                  </a:extLst>
                </a:gridCol>
                <a:gridCol w="4177233">
                  <a:extLst>
                    <a:ext uri="{9D8B030D-6E8A-4147-A177-3AD203B41FA5}">
                      <a16:colId xmlns:a16="http://schemas.microsoft.com/office/drawing/2014/main" val="3073518006"/>
                    </a:ext>
                  </a:extLst>
                </a:gridCol>
                <a:gridCol w="1453640">
                  <a:extLst>
                    <a:ext uri="{9D8B030D-6E8A-4147-A177-3AD203B41FA5}">
                      <a16:colId xmlns:a16="http://schemas.microsoft.com/office/drawing/2014/main" val="34469273"/>
                    </a:ext>
                  </a:extLst>
                </a:gridCol>
                <a:gridCol w="1453640">
                  <a:extLst>
                    <a:ext uri="{9D8B030D-6E8A-4147-A177-3AD203B41FA5}">
                      <a16:colId xmlns:a16="http://schemas.microsoft.com/office/drawing/2014/main" val="1634431745"/>
                    </a:ext>
                  </a:extLst>
                </a:gridCol>
                <a:gridCol w="1062957">
                  <a:extLst>
                    <a:ext uri="{9D8B030D-6E8A-4147-A177-3AD203B41FA5}">
                      <a16:colId xmlns:a16="http://schemas.microsoft.com/office/drawing/2014/main" val="1108026896"/>
                    </a:ext>
                  </a:extLst>
                </a:gridCol>
              </a:tblGrid>
              <a:tr h="432351">
                <a:tc>
                  <a:txBody>
                    <a:bodyPr/>
                    <a:lstStyle/>
                    <a:p>
                      <a:endParaRPr lang="hr-HR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Rashodi / izdaci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Rebalans za 2024.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Izvršenje                                                         1.-6.2024.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37769194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Rashodi za zaposlene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168.641.905,62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81.299.644,10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48,21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966764264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Materijalni rashodi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53.245.263,87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23.013.533,17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43,22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350798282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Financijski rashodi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399.290,11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189.006,32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47,34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61516202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Subvencije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6.306.456,31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621.353,42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9,85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11817878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Pomoći dane u inozemstvo i unutar općeg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5.266.608,00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1.911.935,92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36,30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831923634"/>
                  </a:ext>
                </a:extLst>
              </a:tr>
              <a:tr h="43235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Naknade građanima i kućanstvima na temelju osiguranja i druge naknade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2.194.367,00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643.833,21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29,34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76409399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Ostali rashodi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5.092.415,32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1.830.422,49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35,94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502532065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Rashodi za nabavu </a:t>
                      </a:r>
                      <a:r>
                        <a:rPr lang="hr-HR" sz="1200" dirty="0" err="1">
                          <a:effectLst/>
                        </a:rPr>
                        <a:t>neproizvedene</a:t>
                      </a:r>
                      <a:r>
                        <a:rPr lang="hr-HR" sz="1200" dirty="0">
                          <a:effectLst/>
                        </a:rPr>
                        <a:t> dugotrajne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264.661,00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190.997,06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72,17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737594891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Rashodi za nabavu proizvedene dugotrajne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39.597.896,06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6.286.735,93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15,88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53751877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Rashodi za dodatna ulaganja na nefinancijskoj imovini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6.515.849,74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230.036,23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3,53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350098854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Izdaci za dane zajmove i depozite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235.000,00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83.720,00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35,63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56370891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Izdaci za otplatu glavnice primljenih kredita i zajmova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5.940.115,00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5.236.336,60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88,15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060711262"/>
                  </a:ext>
                </a:extLst>
              </a:tr>
              <a:tr h="216175">
                <a:tc>
                  <a:txBody>
                    <a:bodyPr/>
                    <a:lstStyle/>
                    <a:p>
                      <a:endParaRPr lang="hr-HR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293.699.828,03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121.537.554,45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41,38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86336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18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STRUKTURA </a:t>
            </a:r>
            <a:r>
              <a:rPr lang="hr-HR" sz="3200" dirty="0">
                <a:solidFill>
                  <a:srgbClr val="009DD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IZVRŠENIH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RASHODA PREMA UDJELU U UKUPNIM RASHODIMA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FC72CF26-29F6-D72D-6278-A0484E1E6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244845"/>
              </p:ext>
            </p:extLst>
          </p:nvPr>
        </p:nvGraphicFramePr>
        <p:xfrm>
          <a:off x="1702965" y="1690688"/>
          <a:ext cx="8774886" cy="413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IZVRŠENJA NAJZNAČAJNIJIH SKUPINA RASHODA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66347"/>
            <a:ext cx="9734550" cy="3955103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RASHODI ZA ZAPOSLENE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iznosu od 81.299.644,10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eura (48,21% godišnjeg plana) kako slijedi: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MATERIJALNI RASHODI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svoti od 23.013.533,17  eura (43,22% godišnjeg plana) kako slijedi: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FINANCIJSKI RASHODI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svoti od 189.006,32  eura (47,34%  godišnjeg plana) kako slijedi: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4ED1F598-A644-B733-8CCC-5678C0E8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264357"/>
              </p:ext>
            </p:extLst>
          </p:nvPr>
        </p:nvGraphicFramePr>
        <p:xfrm>
          <a:off x="1619248" y="2029910"/>
          <a:ext cx="9291108" cy="813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052">
                  <a:extLst>
                    <a:ext uri="{9D8B030D-6E8A-4147-A177-3AD203B41FA5}">
                      <a16:colId xmlns:a16="http://schemas.microsoft.com/office/drawing/2014/main" val="4290054176"/>
                    </a:ext>
                  </a:extLst>
                </a:gridCol>
                <a:gridCol w="6629693">
                  <a:extLst>
                    <a:ext uri="{9D8B030D-6E8A-4147-A177-3AD203B41FA5}">
                      <a16:colId xmlns:a16="http://schemas.microsoft.com/office/drawing/2014/main" val="1067286777"/>
                    </a:ext>
                  </a:extLst>
                </a:gridCol>
                <a:gridCol w="1353732">
                  <a:extLst>
                    <a:ext uri="{9D8B030D-6E8A-4147-A177-3AD203B41FA5}">
                      <a16:colId xmlns:a16="http://schemas.microsoft.com/office/drawing/2014/main" val="2448194805"/>
                    </a:ext>
                  </a:extLst>
                </a:gridCol>
                <a:gridCol w="1016631">
                  <a:extLst>
                    <a:ext uri="{9D8B030D-6E8A-4147-A177-3AD203B41FA5}">
                      <a16:colId xmlns:a16="http://schemas.microsoft.com/office/drawing/2014/main" val="1985616310"/>
                    </a:ext>
                  </a:extLst>
                </a:gridCol>
              </a:tblGrid>
              <a:tr h="132221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-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upravna tijela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4.781.224,70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5,88%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256171923"/>
                  </a:ext>
                </a:extLst>
              </a:tr>
              <a:tr h="264442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1.551.239,53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1,91%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59582145"/>
                  </a:ext>
                </a:extLst>
              </a:tr>
              <a:tr h="132221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decentralizirane funkcije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1.058.751,56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1,30%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992036948"/>
                  </a:ext>
                </a:extLst>
              </a:tr>
              <a:tr h="132221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evidencijski rashodi proračunskih korisnika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73.908.428,31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90,91%.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89978681"/>
                  </a:ext>
                </a:extLst>
              </a:tr>
            </a:tbl>
          </a:graphicData>
        </a:graphic>
      </p:graphicFrame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BE46CF95-3855-DEF0-8876-BD43E289E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139938"/>
              </p:ext>
            </p:extLst>
          </p:nvPr>
        </p:nvGraphicFramePr>
        <p:xfrm>
          <a:off x="1619248" y="3569212"/>
          <a:ext cx="9291107" cy="91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051">
                  <a:extLst>
                    <a:ext uri="{9D8B030D-6E8A-4147-A177-3AD203B41FA5}">
                      <a16:colId xmlns:a16="http://schemas.microsoft.com/office/drawing/2014/main" val="3969311864"/>
                    </a:ext>
                  </a:extLst>
                </a:gridCol>
                <a:gridCol w="6246339">
                  <a:extLst>
                    <a:ext uri="{9D8B030D-6E8A-4147-A177-3AD203B41FA5}">
                      <a16:colId xmlns:a16="http://schemas.microsoft.com/office/drawing/2014/main" val="4194056950"/>
                    </a:ext>
                  </a:extLst>
                </a:gridCol>
                <a:gridCol w="1737086">
                  <a:extLst>
                    <a:ext uri="{9D8B030D-6E8A-4147-A177-3AD203B41FA5}">
                      <a16:colId xmlns:a16="http://schemas.microsoft.com/office/drawing/2014/main" val="2352541870"/>
                    </a:ext>
                  </a:extLst>
                </a:gridCol>
                <a:gridCol w="1016631">
                  <a:extLst>
                    <a:ext uri="{9D8B030D-6E8A-4147-A177-3AD203B41FA5}">
                      <a16:colId xmlns:a16="http://schemas.microsoft.com/office/drawing/2014/main" val="3383519219"/>
                    </a:ext>
                  </a:extLst>
                </a:gridCol>
              </a:tblGrid>
              <a:tr h="162616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-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upravna tijela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3.182.402,35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13,83%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92395344"/>
                  </a:ext>
                </a:extLst>
              </a:tr>
              <a:tr h="325233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3.708.057,34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16,11%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891330978"/>
                  </a:ext>
                </a:extLst>
              </a:tr>
              <a:tr h="162616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decentralizirane funkcije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5.886.450,07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25,58%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469846323"/>
                  </a:ext>
                </a:extLst>
              </a:tr>
              <a:tr h="162616"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evidencijski rashodi proračunskih korisnika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10.236.623,41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44,48%.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67471979"/>
                  </a:ext>
                </a:extLst>
              </a:tr>
            </a:tbl>
          </a:graphicData>
        </a:graphic>
      </p:graphicFrame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121FB321-97C8-CE69-B411-F5CF7E579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50840"/>
              </p:ext>
            </p:extLst>
          </p:nvPr>
        </p:nvGraphicFramePr>
        <p:xfrm>
          <a:off x="1619248" y="5139123"/>
          <a:ext cx="9291107" cy="91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763">
                  <a:extLst>
                    <a:ext uri="{9D8B030D-6E8A-4147-A177-3AD203B41FA5}">
                      <a16:colId xmlns:a16="http://schemas.microsoft.com/office/drawing/2014/main" val="2577378180"/>
                    </a:ext>
                  </a:extLst>
                </a:gridCol>
                <a:gridCol w="6388596">
                  <a:extLst>
                    <a:ext uri="{9D8B030D-6E8A-4147-A177-3AD203B41FA5}">
                      <a16:colId xmlns:a16="http://schemas.microsoft.com/office/drawing/2014/main" val="2439978283"/>
                    </a:ext>
                  </a:extLst>
                </a:gridCol>
                <a:gridCol w="1596125">
                  <a:extLst>
                    <a:ext uri="{9D8B030D-6E8A-4147-A177-3AD203B41FA5}">
                      <a16:colId xmlns:a16="http://schemas.microsoft.com/office/drawing/2014/main" val="2553946378"/>
                    </a:ext>
                  </a:extLst>
                </a:gridCol>
                <a:gridCol w="1015623">
                  <a:extLst>
                    <a:ext uri="{9D8B030D-6E8A-4147-A177-3AD203B41FA5}">
                      <a16:colId xmlns:a16="http://schemas.microsoft.com/office/drawing/2014/main" val="35054809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upravna tijela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75.711,55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40,06%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2132819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projekti koje provodi Županija i rashodi proračunskih korisnika koji se financiraju iz Županijskog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61.292,28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32,43%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4146745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decentralizirane funkcije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677,94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0,36%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3958113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51.324,55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27,15%.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88912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ZA NABAVU NEFINANCIJSKE IMOVINE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3585826-7B6B-8D7D-06E1-95D6A608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2852"/>
            <a:ext cx="9734550" cy="372427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kapitalnih rashoda i ulaganja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prvih šest mjeseci tekuće godine slabijeg je intenziteta i iznosi ukupno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6.707.769,22 eura (14,46% od godišnjeg plana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Razlog slabijeg izvršenja je provođenje postupaka javne nabave, stoga se realizacija ovih vrsta rashoda očekuje u drugom dijelu godine.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izvršenog iznosa kapitalnih ulaganja evidencijski rashodi proračunskih korisnika iznose 1.033.082,07  eura, a rashodi Županijskog proračuna 5.674.687,15 eura, od kojih se najznačajniji:</a:t>
            </a: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2112DC59-3EC2-1059-F6C7-86BD974D7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583651"/>
              </p:ext>
            </p:extLst>
          </p:nvPr>
        </p:nvGraphicFramePr>
        <p:xfrm>
          <a:off x="2114026" y="3498209"/>
          <a:ext cx="8196043" cy="213360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56493">
                  <a:extLst>
                    <a:ext uri="{9D8B030D-6E8A-4147-A177-3AD203B41FA5}">
                      <a16:colId xmlns:a16="http://schemas.microsoft.com/office/drawing/2014/main" val="973100211"/>
                    </a:ext>
                  </a:extLst>
                </a:gridCol>
                <a:gridCol w="6016754">
                  <a:extLst>
                    <a:ext uri="{9D8B030D-6E8A-4147-A177-3AD203B41FA5}">
                      <a16:colId xmlns:a16="http://schemas.microsoft.com/office/drawing/2014/main" val="2327634551"/>
                    </a:ext>
                  </a:extLst>
                </a:gridCol>
                <a:gridCol w="1408003">
                  <a:extLst>
                    <a:ext uri="{9D8B030D-6E8A-4147-A177-3AD203B41FA5}">
                      <a16:colId xmlns:a16="http://schemas.microsoft.com/office/drawing/2014/main" val="4014066640"/>
                    </a:ext>
                  </a:extLst>
                </a:gridCol>
                <a:gridCol w="514793">
                  <a:extLst>
                    <a:ext uri="{9D8B030D-6E8A-4147-A177-3AD203B41FA5}">
                      <a16:colId xmlns:a16="http://schemas.microsoft.com/office/drawing/2014/main" val="1606026807"/>
                    </a:ext>
                  </a:extLst>
                </a:gridCol>
              </a:tblGrid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b="0" dirty="0">
                          <a:effectLst/>
                        </a:rPr>
                        <a:t>I. Gimnazija Osijek</a:t>
                      </a:r>
                      <a:endParaRPr lang="hr-HR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b="0" dirty="0">
                          <a:effectLst/>
                        </a:rPr>
                        <a:t>1.529.811,05</a:t>
                      </a:r>
                      <a:endParaRPr lang="hr-HR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b="0" dirty="0">
                          <a:effectLst/>
                        </a:rPr>
                        <a:t>eura,</a:t>
                      </a:r>
                      <a:endParaRPr lang="hr-HR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37322897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Športski tereni OŠ Dore Pejačević, Našice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82.685,34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242005864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OŠ Miroslava Krleže Čepin, dvorana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559.086,94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eura,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71043208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Ulaganja u školske objekte - decentralizacija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585.006,51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88003669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Provedba NAPNAV-a 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2.113.736,95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62397672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Otkup zgrade Iktusa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243.325,15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059323290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Izgradnja, održavanje i opremanje športskih terena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228.711,40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68823586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Podizanje razine kvalitete usluga Kliničkog bolničkog centra Osijek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190.000,00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222575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Gospodarski centar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12.795,00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eura,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47619103"/>
                  </a:ext>
                </a:extLst>
              </a:tr>
              <a:tr h="177914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Kapitalna ulaganja u poslovne prostore i opremu Županije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60.204,32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eura.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755750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308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FINANCIRANJE DECENTRALIZIRANIH FUNKCIJA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62AF33-53A6-2381-508A-FC5AA72F6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02298"/>
            <a:ext cx="9437440" cy="4312728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 Županijskog proračuna financiraju se tekući rashodi i kapitalna ulaganja u osnovnim i srednjim školama, tekući rashodi i tekuće i investicijsko održavanje domova za starije i nemoćne osobe, te investicijsko održavanje i kapitalna ulaganja zdravstvenih ustanova u vlasništvu Županije. Rashodi za navedene funkcije podmiruju se prema minimalnim standardima koje Vlada Republike Hrvatske određuje svojom Odlukom.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planiranih godišnjih rashoda i izdataka s izvršenjem po pojedinim funkcijama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4D9A7E1F-8C84-D00E-4B99-167C9D813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46546"/>
              </p:ext>
            </p:extLst>
          </p:nvPr>
        </p:nvGraphicFramePr>
        <p:xfrm>
          <a:off x="1999318" y="3667692"/>
          <a:ext cx="8974414" cy="1588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0939">
                  <a:extLst>
                    <a:ext uri="{9D8B030D-6E8A-4147-A177-3AD203B41FA5}">
                      <a16:colId xmlns:a16="http://schemas.microsoft.com/office/drawing/2014/main" val="3186599328"/>
                    </a:ext>
                  </a:extLst>
                </a:gridCol>
                <a:gridCol w="1362563">
                  <a:extLst>
                    <a:ext uri="{9D8B030D-6E8A-4147-A177-3AD203B41FA5}">
                      <a16:colId xmlns:a16="http://schemas.microsoft.com/office/drawing/2014/main" val="3961880047"/>
                    </a:ext>
                  </a:extLst>
                </a:gridCol>
                <a:gridCol w="1227989">
                  <a:extLst>
                    <a:ext uri="{9D8B030D-6E8A-4147-A177-3AD203B41FA5}">
                      <a16:colId xmlns:a16="http://schemas.microsoft.com/office/drawing/2014/main" val="4196519865"/>
                    </a:ext>
                  </a:extLst>
                </a:gridCol>
                <a:gridCol w="807445">
                  <a:extLst>
                    <a:ext uri="{9D8B030D-6E8A-4147-A177-3AD203B41FA5}">
                      <a16:colId xmlns:a16="http://schemas.microsoft.com/office/drawing/2014/main" val="299804532"/>
                    </a:ext>
                  </a:extLst>
                </a:gridCol>
                <a:gridCol w="1299482">
                  <a:extLst>
                    <a:ext uri="{9D8B030D-6E8A-4147-A177-3AD203B41FA5}">
                      <a16:colId xmlns:a16="http://schemas.microsoft.com/office/drawing/2014/main" val="1792930173"/>
                    </a:ext>
                  </a:extLst>
                </a:gridCol>
                <a:gridCol w="1198551">
                  <a:extLst>
                    <a:ext uri="{9D8B030D-6E8A-4147-A177-3AD203B41FA5}">
                      <a16:colId xmlns:a16="http://schemas.microsoft.com/office/drawing/2014/main" val="3142391785"/>
                    </a:ext>
                  </a:extLst>
                </a:gridCol>
                <a:gridCol w="807445">
                  <a:extLst>
                    <a:ext uri="{9D8B030D-6E8A-4147-A177-3AD203B41FA5}">
                      <a16:colId xmlns:a16="http://schemas.microsoft.com/office/drawing/2014/main" val="464909110"/>
                    </a:ext>
                  </a:extLst>
                </a:gridCol>
              </a:tblGrid>
              <a:tr h="1365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 dirty="0">
                          <a:effectLst/>
                        </a:rPr>
                        <a:t>DECENTRALIZIRANA FUNKCIJA 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Rebalans za 2024. godinu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 dirty="0">
                          <a:effectLst/>
                        </a:rPr>
                        <a:t>Izvršeno               1.-6.2024. 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% Izvršenja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r-HR" sz="1000" u="none" strike="noStrike">
                          <a:effectLst/>
                        </a:rPr>
                        <a:t>Neutrošena sredstva iz prethodnih godina</a:t>
                      </a:r>
                      <a:endParaRPr lang="hr-HR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294519"/>
                  </a:ext>
                </a:extLst>
              </a:tr>
              <a:tr h="329382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Rebalans za 2024. godinu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 dirty="0">
                          <a:effectLst/>
                        </a:rPr>
                        <a:t>Izvršeno               1.-6.2024. 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% Izvršenja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40107411"/>
                  </a:ext>
                </a:extLst>
              </a:tr>
              <a:tr h="144607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u="none" strike="noStrike" dirty="0">
                          <a:effectLst/>
                        </a:rPr>
                        <a:t>osnovno školstvo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6.797.670,00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3.491.546,27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51,36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747.566,80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9747348"/>
                  </a:ext>
                </a:extLst>
              </a:tr>
              <a:tr h="144607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u="none" strike="noStrike" dirty="0">
                          <a:effectLst/>
                        </a:rPr>
                        <a:t>srednje školstvo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4.742.493,90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2.133.771,45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44,99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308.267,10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44.201,98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14,34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1404633"/>
                  </a:ext>
                </a:extLst>
              </a:tr>
              <a:tr h="281180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u="none" strike="noStrike">
                          <a:effectLst/>
                        </a:rPr>
                        <a:t>domovi za starije i nemoćne osobe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2.440.299,00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1.221.136,49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50,04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 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 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 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0504593"/>
                  </a:ext>
                </a:extLst>
              </a:tr>
              <a:tr h="144607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u="none" strike="noStrike">
                          <a:effectLst/>
                        </a:rPr>
                        <a:t>zdravstvo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3.349.491,00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730.307,24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21,8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3.527,00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2042410"/>
                  </a:ext>
                </a:extLst>
              </a:tr>
              <a:tr h="144607">
                <a:tc>
                  <a:txBody>
                    <a:bodyPr/>
                    <a:lstStyle/>
                    <a:p>
                      <a:pPr algn="just" fontAlgn="ctr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17.329.953,90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7.576.761,45</a:t>
                      </a:r>
                      <a:endParaRPr lang="hr-HR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43,72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1.059.360,90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44.201,98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4,17</a:t>
                      </a:r>
                      <a:endParaRPr lang="hr-HR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9558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506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007892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OSTVARENJE/IZVRŠENJE PRORAČUNA OSJEČKO-BARANJSKE ŽUPANIJE ZA PRVO POLUGODIŠTE 2024. GODINE</a:t>
            </a:r>
            <a:endParaRPr lang="en-US" sz="3200" dirty="0"/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CFEA943C-4242-A639-C559-9EDF0F0E8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542421"/>
              </p:ext>
            </p:extLst>
          </p:nvPr>
        </p:nvGraphicFramePr>
        <p:xfrm>
          <a:off x="1820410" y="1887524"/>
          <a:ext cx="9001387" cy="34091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2309">
                  <a:extLst>
                    <a:ext uri="{9D8B030D-6E8A-4147-A177-3AD203B41FA5}">
                      <a16:colId xmlns:a16="http://schemas.microsoft.com/office/drawing/2014/main" val="2336411757"/>
                    </a:ext>
                  </a:extLst>
                </a:gridCol>
                <a:gridCol w="1573655">
                  <a:extLst>
                    <a:ext uri="{9D8B030D-6E8A-4147-A177-3AD203B41FA5}">
                      <a16:colId xmlns:a16="http://schemas.microsoft.com/office/drawing/2014/main" val="3257658710"/>
                    </a:ext>
                  </a:extLst>
                </a:gridCol>
                <a:gridCol w="1746302">
                  <a:extLst>
                    <a:ext uri="{9D8B030D-6E8A-4147-A177-3AD203B41FA5}">
                      <a16:colId xmlns:a16="http://schemas.microsoft.com/office/drawing/2014/main" val="2844517345"/>
                    </a:ext>
                  </a:extLst>
                </a:gridCol>
                <a:gridCol w="1769121">
                  <a:extLst>
                    <a:ext uri="{9D8B030D-6E8A-4147-A177-3AD203B41FA5}">
                      <a16:colId xmlns:a16="http://schemas.microsoft.com/office/drawing/2014/main" val="1537417964"/>
                    </a:ext>
                  </a:extLst>
                </a:gridCol>
              </a:tblGrid>
              <a:tr h="601619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PRORAČUNSKI KORISNICI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UKUPNO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53728970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- prihodi poslovanja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30.991.302,84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90.045.718,84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121.037.021,68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285228553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- prihodi od prodaje nefinancijske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147.266,72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189.745,00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337.011,72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98318303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- primici od financijske imovine i zaduživanja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14.658,03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14.658,03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5850757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- višak/manjak prihoda iz prethodnih godina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4.823.867,94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513.079,83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5.336.947,77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554196260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pPr algn="just"/>
                      <a:r>
                        <a:rPr lang="hr-HR" sz="1200" dirty="0">
                          <a:effectLst/>
                        </a:rPr>
                        <a:t>Ukupno prihodi i 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35.977.095,53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90.748.543,67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126.725.639,20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361755409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endParaRPr lang="hr-HR" sz="12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09364043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- rashodi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24.779.209,40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84.730.519,23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109.509.728,63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8990006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- rashodi za nabavu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5.674.687,15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1.033.082,07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6.707.769,22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037152151"/>
                  </a:ext>
                </a:extLst>
              </a:tr>
              <a:tr h="40107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- izdaci za financijsku imovinu i otplate zajmova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964.209,48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4.355.847,12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5.320.056,60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189155229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pPr algn="just"/>
                      <a:r>
                        <a:rPr lang="hr-HR" sz="1200">
                          <a:effectLst/>
                        </a:rPr>
                        <a:t>Ukupno rashodi i izdaci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31.418.106,03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90.119.448,42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121.537.554,45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793499077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endParaRPr lang="hr-HR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738104999"/>
                  </a:ext>
                </a:extLst>
              </a:tr>
              <a:tr h="401078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Financijski rezultat konsolidiranog proračuna - višak prihoda     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4.558.989,50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629.095,25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5.188.084,75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84656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1612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76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2744</Words>
  <Application>Microsoft Office PowerPoint</Application>
  <PresentationFormat>Široki zaslon</PresentationFormat>
  <Paragraphs>721</Paragraphs>
  <Slides>29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IZVJEŠTAJ O IZVRŠENJU PRORAČUNA </vt:lpstr>
      <vt:lpstr>ZAKONSKA OSNOVA ZA IZRADU IZVJEŠTAJA O IZVRŠENJU PRORAČUNA</vt:lpstr>
      <vt:lpstr>POLUGODIŠNJI IZVJEŠTAJ O IZVRŠENJU PRORAČUNA - ROKOVI</vt:lpstr>
      <vt:lpstr>SADRŽAJ POLUGODIŠNJEG IZVJEŠTAJA O IZVRŠENJU PRORAČUNA</vt:lpstr>
      <vt:lpstr>PRORAČUN OSJEČKO-BARANJSKE ŽUPANIJE ZA 2024. </vt:lpstr>
      <vt:lpstr>PRORAČUN OSJEČKO-BARANJSKE ŽUPANIJE</vt:lpstr>
      <vt:lpstr>OSTVARENI PRIHODI I PRIMICI</vt:lpstr>
      <vt:lpstr>OSTVARENI PRIHODI I PRIMICI</vt:lpstr>
      <vt:lpstr>UKUPNO OSTVARENI PRIHODI I PRIMICI PO OSNOVNIM SKUPINAMA</vt:lpstr>
      <vt:lpstr>STRUKTURA OSTVARENIH PRIHODA PREMA UDJELU U UKUPNIM PRIHODIMA</vt:lpstr>
      <vt:lpstr>PRIHODI S NAJVEĆIM UDJELOM U OSTVARENJU</vt:lpstr>
      <vt:lpstr>PRIHODI OD POREZA </vt:lpstr>
      <vt:lpstr>DECENTRALIZIRANE FUNKCIJE U PRORAČUNU OBŽ</vt:lpstr>
      <vt:lpstr>PRIHODI OD POREZA</vt:lpstr>
      <vt:lpstr>USPOREDNI PRIKAZ OSTVARENIH POREZNIH PRIHODA U PRVOM POLUGODIŠTU 2023. I 2024. GODINI - bez dodatnog udjela za decentralizirane funkcije</vt:lpstr>
      <vt:lpstr>PRIHODI OD POMOĆI</vt:lpstr>
      <vt:lpstr>REZULTAT POSLOVANJA IZ PRETHODNIH GODINA</vt:lpstr>
      <vt:lpstr>RASHODI I IZDACI</vt:lpstr>
      <vt:lpstr>IZVRŠENJE PRORAČUNA PO UPRAVNIM TIJELIMA U RAZDOBLJU 1.1. - 30.6.2024. </vt:lpstr>
      <vt:lpstr>IZVRŠENJE PRORAČUNA PO OSNOVNIM SKUPINAMA RASHODA I IZDATAKA </vt:lpstr>
      <vt:lpstr>STRUKTURA IZVRŠENIH RASHODA PREMA UDJELU U UKUPNIM RASHODIMA</vt:lpstr>
      <vt:lpstr>PREGLED IZVRŠENJA NAJZNAČAJNIJIH SKUPINA RASHODA </vt:lpstr>
      <vt:lpstr>RASHODI ZA NABAVU NEFINANCIJSKE IMOVINE</vt:lpstr>
      <vt:lpstr>FINANCIRANJE DECENTRALIZIRANIH FUNKCIJA</vt:lpstr>
      <vt:lpstr>OSTVARENJE/IZVRŠENJE PRORAČUNA OSJEČKO-BARANJSKE ŽUPANIJE ZA PRVO POLUGODIŠTE 2024. GODINE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48</cp:revision>
  <dcterms:created xsi:type="dcterms:W3CDTF">2023-02-02T14:04:02Z</dcterms:created>
  <dcterms:modified xsi:type="dcterms:W3CDTF">2024-10-31T06:46:30Z</dcterms:modified>
</cp:coreProperties>
</file>