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0" r:id="rId4"/>
    <p:sldId id="294" r:id="rId5"/>
    <p:sldId id="291" r:id="rId6"/>
    <p:sldId id="293" r:id="rId7"/>
    <p:sldId id="292" r:id="rId8"/>
    <p:sldId id="296" r:id="rId9"/>
    <p:sldId id="295" r:id="rId10"/>
    <p:sldId id="297" r:id="rId11"/>
    <p:sldId id="300" r:id="rId12"/>
    <p:sldId id="299" r:id="rId13"/>
    <p:sldId id="298" r:id="rId14"/>
    <p:sldId id="304" r:id="rId15"/>
    <p:sldId id="303" r:id="rId16"/>
    <p:sldId id="302" r:id="rId17"/>
    <p:sldId id="301" r:id="rId18"/>
    <p:sldId id="306" r:id="rId19"/>
    <p:sldId id="305" r:id="rId20"/>
    <p:sldId id="309" r:id="rId21"/>
    <p:sldId id="308" r:id="rId22"/>
    <p:sldId id="307" r:id="rId23"/>
    <p:sldId id="310" r:id="rId24"/>
    <p:sldId id="311" r:id="rId25"/>
    <p:sldId id="313" r:id="rId26"/>
    <p:sldId id="312" r:id="rId27"/>
    <p:sldId id="26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8394285281185028E-2"/>
          <c:y val="6.1844233102734472E-2"/>
          <c:w val="0.93753257238139298"/>
          <c:h val="0.73409414578151055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A9F-47B4-A141-65F68DF41A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A9F-47B4-A141-65F68DF41ACC}"/>
              </c:ext>
            </c:extLst>
          </c:dPt>
          <c:cat>
            <c:strRef>
              <c:f>List1!$B$8:$B$9</c:f>
              <c:strCache>
                <c:ptCount val="2"/>
                <c:pt idx="0">
                  <c:v>županijski proračun 31,63 %</c:v>
                </c:pt>
                <c:pt idx="1">
                  <c:v>proračunski korisnici 68,37 %</c:v>
                </c:pt>
              </c:strCache>
            </c:strRef>
          </c:cat>
          <c:val>
            <c:numRef>
              <c:f>List1!$C$8:$C$9</c:f>
              <c:numCache>
                <c:formatCode>#,##0.00</c:formatCode>
                <c:ptCount val="2"/>
                <c:pt idx="0">
                  <c:v>31915357.98</c:v>
                </c:pt>
                <c:pt idx="1">
                  <c:v>68975070.519999996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9F-47B4-A141-65F68DF41A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r-Latn-R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200" b="0"/>
            </a:pPr>
            <a:r>
              <a:rPr lang="en-US" sz="1200" b="0"/>
              <a:t>STRUKTURA OSTVARENIH PRIHODA OSJEČKO-BARANJSKE ŽUPANIJE U RAZDOBLJU 1.1.-30.6.2023. GODINE </a:t>
            </a:r>
          </a:p>
        </c:rich>
      </c:tx>
      <c:overlay val="1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8136449953510637"/>
          <c:y val="0.13775301764159703"/>
          <c:w val="0.59431854029316877"/>
          <c:h val="0.8213927576601671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C0">
                <a:alpha val="98431"/>
              </a:srgbClr>
            </a:solidFill>
            <a:ln>
              <a:noFill/>
            </a:ln>
            <a:effectLst/>
          </c:spPr>
          <c:invertIfNegative val="1"/>
          <c:dLbls>
            <c:dLbl>
              <c:idx val="1"/>
              <c:layout>
                <c:manualLayout>
                  <c:x val="-5.1880667384190497E-2"/>
                  <c:y val="-5.8823272090988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33-420D-B8F8-2F515F1179A8}"/>
                </c:ext>
              </c:extLst>
            </c:dLbl>
            <c:dLbl>
              <c:idx val="9"/>
              <c:layout>
                <c:manualLayout>
                  <c:x val="-0.17263160756429466"/>
                  <c:y val="1.2753472366258557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33-420D-B8F8-2F515F1179A8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'ZA god.-PRIHODI'!$I$24:$I$33</c:f>
              <c:strCache>
                <c:ptCount val="10"/>
                <c:pt idx="0">
                  <c:v>prihodi od poreza</c:v>
                </c:pt>
                <c:pt idx="1">
                  <c:v>pomoći unutar općeg proračuna</c:v>
                </c:pt>
                <c:pt idx="2">
                  <c:v>prihodi od imovine</c:v>
                </c:pt>
                <c:pt idx="3">
                  <c:v>prihodi od upravnih i administrativnih pristojbi</c:v>
                </c:pt>
                <c:pt idx="4">
                  <c:v>prihodi od prodaje proizvoda i robe te pruženih usluga i prihodi od donacija</c:v>
                </c:pt>
                <c:pt idx="5">
                  <c:v>Prihodi iz nadležnog proračuna i od HZZO-a temeljem ugovornih obveza</c:v>
                </c:pt>
                <c:pt idx="6">
                  <c:v>kazne, upravne mjere i ostali prihodi</c:v>
                </c:pt>
                <c:pt idx="7">
                  <c:v>prihodi od prodaje nefinancijske imovine</c:v>
                </c:pt>
                <c:pt idx="8">
                  <c:v>primici od financijske imovine i zaduživanja</c:v>
                </c:pt>
                <c:pt idx="9">
                  <c:v>manjak prihoda iz prethodnih godina</c:v>
                </c:pt>
              </c:strCache>
            </c:strRef>
          </c:cat>
          <c:val>
            <c:numRef>
              <c:f>'ZA god.-PRIHODI'!$J$24:$J$33</c:f>
              <c:numCache>
                <c:formatCode>#,##0.00</c:formatCode>
                <c:ptCount val="10"/>
                <c:pt idx="0">
                  <c:v>12245056.770000001</c:v>
                </c:pt>
                <c:pt idx="1">
                  <c:v>62484263.439999998</c:v>
                </c:pt>
                <c:pt idx="2">
                  <c:v>718020.01</c:v>
                </c:pt>
                <c:pt idx="3">
                  <c:v>4154739.8800000004</c:v>
                </c:pt>
                <c:pt idx="4">
                  <c:v>2313080.4300000002</c:v>
                </c:pt>
                <c:pt idx="5">
                  <c:v>19222316.82</c:v>
                </c:pt>
                <c:pt idx="6">
                  <c:v>446520.22</c:v>
                </c:pt>
                <c:pt idx="7">
                  <c:v>178260.56</c:v>
                </c:pt>
                <c:pt idx="8">
                  <c:v>2010168.92</c:v>
                </c:pt>
                <c:pt idx="9">
                  <c:v>-2881998.55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F633-420D-B8F8-2F515F1179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778569328"/>
        <c:axId val="798568496"/>
      </c:barChart>
      <c:catAx>
        <c:axId val="77856932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400"/>
            </a:pPr>
            <a:endParaRPr lang="sr-Latn-RS"/>
          </a:p>
        </c:txPr>
        <c:crossAx val="798568496"/>
        <c:crosses val="autoZero"/>
        <c:auto val="1"/>
        <c:lblAlgn val="ctr"/>
        <c:lblOffset val="100"/>
        <c:noMultiLvlLbl val="0"/>
      </c:catAx>
      <c:valAx>
        <c:axId val="798568496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crossAx val="778569328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sz="1000">
          <a:latin typeface="Times New Roman" panose="02020603050405020304" pitchFamily="18" charset="0"/>
          <a:cs typeface="Times New Roman" panose="02020603050405020304" pitchFamily="18" charset="0"/>
        </a:defRPr>
      </a:pPr>
      <a:endParaRPr lang="sr-Latn-R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100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518998463515437"/>
          <c:y val="7.6477353769856371E-2"/>
          <c:w val="0.86327197628560581"/>
          <c:h val="0.781299367112042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'ZA god.-PRIHODI'!$J$45</c:f>
              <c:strCache>
                <c:ptCount val="1"/>
                <c:pt idx="0">
                  <c:v>1.-6.2022.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3.3378019547904161E-2"/>
                  <c:y val="-3.8453020275458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32E-4DC5-B80E-F551D0EC88E4}"/>
                </c:ext>
              </c:extLst>
            </c:dLbl>
            <c:dLbl>
              <c:idx val="1"/>
              <c:layout>
                <c:manualLayout>
                  <c:x val="-5.7132373042663394E-2"/>
                  <c:y val="9.2436507095065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2E-4DC5-B80E-F551D0EC88E4}"/>
                </c:ext>
              </c:extLst>
            </c:dLbl>
            <c:dLbl>
              <c:idx val="2"/>
              <c:layout>
                <c:manualLayout>
                  <c:xMode val="edge"/>
                  <c:yMode val="edge"/>
                  <c:x val="0.55873102481867731"/>
                  <c:y val="0.880954941391547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.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32E-4DC5-B80E-F551D0EC88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.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'ZA god.-PRIHODI'!$I$46:$I$47</c:f>
              <c:strCache>
                <c:ptCount val="2"/>
                <c:pt idx="0">
                  <c:v>porez i prirez na dohodak</c:v>
                </c:pt>
                <c:pt idx="1">
                  <c:v>ostali porezni prihodi</c:v>
                </c:pt>
              </c:strCache>
            </c:strRef>
          </c:cat>
          <c:val>
            <c:numRef>
              <c:f>'ZA god.-PRIHODI'!$J$46:$J$47</c:f>
              <c:numCache>
                <c:formatCode>#,##0.00_ ;\-#,##0.00\ </c:formatCode>
                <c:ptCount val="2"/>
                <c:pt idx="0">
                  <c:v>8905912.404273672</c:v>
                </c:pt>
                <c:pt idx="1">
                  <c:v>992116.43904705031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2E-4DC5-B80E-F551D0EC88E4}"/>
            </c:ext>
          </c:extLst>
        </c:ser>
        <c:ser>
          <c:idx val="1"/>
          <c:order val="1"/>
          <c:tx>
            <c:strRef>
              <c:f>'ZA god.-PRIHODI'!$K$45</c:f>
              <c:strCache>
                <c:ptCount val="1"/>
                <c:pt idx="0">
                  <c:v>1.-6.2023.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.10259386545378552"/>
                  <c:y val="7.16314689195398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2E-4DC5-B80E-F551D0EC88E4}"/>
                </c:ext>
              </c:extLst>
            </c:dLbl>
            <c:dLbl>
              <c:idx val="1"/>
              <c:layout>
                <c:manualLayout>
                  <c:x val="2.7630187364622659E-2"/>
                  <c:y val="-4.87985151062440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32E-4DC5-B80E-F551D0EC88E4}"/>
                </c:ext>
              </c:extLst>
            </c:dLbl>
            <c:dLbl>
              <c:idx val="2"/>
              <c:layout>
                <c:manualLayout>
                  <c:xMode val="edge"/>
                  <c:yMode val="edge"/>
                  <c:x val="0.65079465958993699"/>
                  <c:y val="0.711311591191148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32E-4DC5-B80E-F551D0EC88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'ZA god.-PRIHODI'!$I$46:$I$47</c:f>
              <c:strCache>
                <c:ptCount val="2"/>
                <c:pt idx="0">
                  <c:v>porez i prirez na dohodak</c:v>
                </c:pt>
                <c:pt idx="1">
                  <c:v>ostali porezni prihodi</c:v>
                </c:pt>
              </c:strCache>
            </c:strRef>
          </c:cat>
          <c:val>
            <c:numRef>
              <c:f>'ZA god.-PRIHODI'!$K$46:$K$47</c:f>
              <c:numCache>
                <c:formatCode>#,##0.00_ ;\-#,##0.00\ </c:formatCode>
                <c:ptCount val="2"/>
                <c:pt idx="0">
                  <c:v>11172146.32</c:v>
                </c:pt>
                <c:pt idx="1">
                  <c:v>1072910.45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32E-4DC5-B80E-F551D0EC88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78625128"/>
        <c:axId val="778628656"/>
        <c:axId val="122858984"/>
      </c:bar3DChart>
      <c:catAx>
        <c:axId val="778625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778628656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77862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_ ;\-#,##0.0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778625128"/>
        <c:crosses val="autoZero"/>
        <c:crossBetween val="between"/>
      </c:valAx>
      <c:serAx>
        <c:axId val="12285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120000" spcFirstLastPara="1" vertOverflow="ellipsis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r-Latn-RS"/>
          </a:p>
        </c:txPr>
        <c:crossAx val="778628656"/>
        <c:crosses val="autoZero"/>
        <c:tickMarkSkip val="1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052-43F1-AF9C-773A192FDD6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F052-43F1-AF9C-773A192FDD66}"/>
              </c:ext>
            </c:extLst>
          </c:dPt>
          <c:cat>
            <c:strRef>
              <c:f>List1!$B$8:$B$9</c:f>
              <c:strCache>
                <c:ptCount val="2"/>
                <c:pt idx="0">
                  <c:v>Županijski proračun 27,87 %</c:v>
                </c:pt>
                <c:pt idx="1">
                  <c:v>proračunski korisnici 72,13 %</c:v>
                </c:pt>
              </c:strCache>
            </c:strRef>
          </c:cat>
          <c:val>
            <c:numRef>
              <c:f>List1!$C$8:$C$9</c:f>
              <c:numCache>
                <c:formatCode>#,##0.00</c:formatCode>
                <c:ptCount val="2"/>
                <c:pt idx="0">
                  <c:v>30651073.920000002</c:v>
                </c:pt>
                <c:pt idx="1">
                  <c:v>79327680.019999996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052-43F1-AF9C-773A192FDD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b"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r-Latn-R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r-Latn-R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r-H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spc="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05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STRUKTURA OSTVARENIH </a:t>
            </a:r>
            <a:r>
              <a:rPr lang="hr-HR" sz="105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RASH</a:t>
            </a:r>
            <a:r>
              <a:rPr lang="en-US" sz="105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 OSJEČKO-BARANJSKE ŽUPANIJE U RAZDOBLJU 1.1.-30.6.2023. GODINE </a:t>
            </a:r>
          </a:p>
        </c:rich>
      </c:tx>
      <c:overlay val="1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7820870024383046"/>
          <c:y val="0.13775305135212609"/>
          <c:w val="0.59431854029316877"/>
          <c:h val="0.8213927576601671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70C0">
                <a:alpha val="98431"/>
              </a:srgbClr>
            </a:solidFill>
            <a:ln>
              <a:noFill/>
            </a:ln>
            <a:effectLst/>
          </c:spPr>
          <c:invertIfNegative val="1"/>
          <c:dLbls>
            <c:dLbl>
              <c:idx val="1"/>
              <c:layout>
                <c:manualLayout>
                  <c:x val="-5.1880667384190497E-2"/>
                  <c:y val="-5.88232720909886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99-47F6-8ACA-2988CEC541EA}"/>
                </c:ext>
              </c:extLst>
            </c:dLbl>
            <c:dLbl>
              <c:idx val="9"/>
              <c:layout>
                <c:manualLayout>
                  <c:x val="-0.17263160756429466"/>
                  <c:y val="1.2753472366258557E-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99-47F6-8ACA-2988CEC541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r-Latn-R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('ZA god.-RASHODI'!$G$2:$G$8,'ZA god.-RASHODI'!$G$19:$G$20)</c:f>
              <c:strCache>
                <c:ptCount val="9"/>
                <c:pt idx="0">
                  <c:v>Rashodi za zaposlene</c:v>
                </c:pt>
                <c:pt idx="1">
                  <c:v>Materijalni rashodi</c:v>
                </c:pt>
                <c:pt idx="2">
                  <c:v>Financijski rashodi</c:v>
                </c:pt>
                <c:pt idx="3">
                  <c:v>Subvencije</c:v>
                </c:pt>
                <c:pt idx="4">
                  <c:v>Pomoći dane u inozemstvo i unutar općeg proračuna</c:v>
                </c:pt>
                <c:pt idx="5">
                  <c:v>Naknade građanima i kućanstvima na temelju osiguranja i druge naknade</c:v>
                </c:pt>
                <c:pt idx="6">
                  <c:v>Ostali rashodi</c:v>
                </c:pt>
                <c:pt idx="7">
                  <c:v>Rashodi za nabavu nefinancijske imovine</c:v>
                </c:pt>
                <c:pt idx="8">
                  <c:v>Izdaci za financijsku imovinu i otplate zajmova</c:v>
                </c:pt>
              </c:strCache>
            </c:strRef>
          </c:cat>
          <c:val>
            <c:numRef>
              <c:f>('ZA god.-RASHODI'!$I$2:$I$8,'ZA god.-RASHODI'!$I$19:$I$20)</c:f>
              <c:numCache>
                <c:formatCode>#,##0.00</c:formatCode>
                <c:ptCount val="9"/>
                <c:pt idx="0">
                  <c:v>68984537.600000024</c:v>
                </c:pt>
                <c:pt idx="1">
                  <c:v>22994548.989999998</c:v>
                </c:pt>
                <c:pt idx="2">
                  <c:v>253858.85999999996</c:v>
                </c:pt>
                <c:pt idx="3">
                  <c:v>368773.28</c:v>
                </c:pt>
                <c:pt idx="4">
                  <c:v>1443844.0000000002</c:v>
                </c:pt>
                <c:pt idx="5">
                  <c:v>553609.7300000001</c:v>
                </c:pt>
                <c:pt idx="6">
                  <c:v>1752054.09</c:v>
                </c:pt>
                <c:pt idx="7">
                  <c:v>12502013.800000001</c:v>
                </c:pt>
                <c:pt idx="8">
                  <c:v>1125513.5900000001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  <a:ln>
                    <a:noFill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2-B599-47F6-8ACA-2988CEC541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778569328"/>
        <c:axId val="798568496"/>
      </c:barChart>
      <c:catAx>
        <c:axId val="77856932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sr-Latn-RS"/>
          </a:p>
        </c:txPr>
        <c:crossAx val="798568496"/>
        <c:crosses val="autoZero"/>
        <c:auto val="1"/>
        <c:lblAlgn val="ctr"/>
        <c:lblOffset val="100"/>
        <c:noMultiLvlLbl val="0"/>
      </c:catAx>
      <c:valAx>
        <c:axId val="798568496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crossAx val="778569328"/>
        <c:crosses val="autoZero"/>
        <c:crossBetween val="between"/>
      </c:valAx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sr-Latn-R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C139-5FB2-15BE-654A-5BC662FE1B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2B2A19-3728-FDEB-1890-D4F46D159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FCA5F-96C5-FDA8-5CB1-AAC77958A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8E440-4B30-C95F-CC9C-A3AA1B32E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E2E86-D14C-1179-3149-745C88ABB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474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15CA8-62BA-4E55-F9AA-3AED0FA29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AA20D-3B69-2078-D982-F5EF5819E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DAAA6-ED3F-8CE0-AE25-05B9EB9C6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7EF0A-C706-8C5D-376B-92D085381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371B5B-C623-7F52-D6F1-CFBB5F41F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9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99321-4483-8E97-A716-C8FC57880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DE34E-0609-B156-7ED6-0A01D986B2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ED2B4-2A9E-5566-B4D0-A1BAEB1B2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E880AC-9FCE-4D5C-B0E3-6CEB89C0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6FEDF-2BC3-071D-6CB6-52C23C286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2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9CB5A-CBC9-5101-228C-8C6FB512B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F50BF-A2FA-3F12-08A6-12DF63F1BB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F0297-118C-6A34-6B56-F851AED9D6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750FF5-5277-A1F9-B0C6-4203AF83B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D2FD28-3D54-23FC-0FD7-EA5A5A25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1B65C8-332E-8A6A-805E-FCBDE9C1C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85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988A7-C88F-BB6E-58E2-308BBD495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0CD9F-42C5-780B-7CD8-07D047382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769E5E-9589-4725-979D-B60CDFA12B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73C4D6-D231-2C06-94A9-6A19E58804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C4FBE9-DD7D-6FC3-F7F6-A8FA6D29AF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5A2D33-7DFB-B947-9E8D-D699931CA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EB6BE2-8148-B8B5-DA6A-0E6D1478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9C715B-3A93-C588-396D-995DCB8FA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41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CD1E7-9AC8-E440-B079-DFFB5AFE1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E4958A-E42B-07BD-5567-75B11098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61E074-041F-28E9-F453-D235CF4DC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6E1795-4E90-3A11-E8D7-CD0E6B740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0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E0CFE9-5851-784B-E8F8-9A3D25889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BC5B66-2168-3A2D-F453-A74335660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3EA39-7E29-3811-753F-EE03FAA6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19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D20EA-2ECD-E1FC-68F4-127E5165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CED85-8160-9559-59BE-C850E0F09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44806-6F81-94E7-3882-7EEA24B44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F6C2C-49CF-7D55-C674-7B368CB63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601D0-87FB-D033-D4BE-058B43713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6F3F3-2131-EBC9-7B76-E3E811907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455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391B0-CB69-D9F1-677C-28A34A4A6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1AB4D7-29C0-9D61-919E-BA8E5C94C2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27B40-D6A1-7580-5728-BE1781180F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7AC27-6D5D-504F-81F6-0FC84295A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FF9C9-CF8C-0E0E-DB63-51459C06B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2CFABA-AF83-EB33-B21E-870DEF4AA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654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00456-3F31-32E4-2238-753B6FE3D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70A84D-8DCF-30AE-15CE-C0F2FF2C97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E18D5B-04EE-3C4B-28B7-071118FEF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BBA9C-2642-CFCC-07AD-E1FBDE582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3535E0-26D1-95DE-B2A5-FA7FD97CD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770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316000-AD6D-0DA4-C707-4EEFBC8AFF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7F3AE8-C3BF-493C-038A-5E4EDD420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6E754-9EC9-CCAB-07BC-A57EAC39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F03CC5-DED5-4EB7-AD76-A2BB78D347E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AD050-23A6-8C94-F543-2DF082BCB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FAFF8-4BAE-CBC7-DF15-6891F8DFE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011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CE2599D-776F-B6CE-360B-7C99005B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DB2AE6-E3BC-45A5-CE22-FEDC53818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8F475-E92D-58D9-8ABC-047E75857B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03CC5-DED5-4EB7-AD76-A2BB78D347EF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78882C-5375-1CB6-608F-746DE909C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8DE5A6-2C4F-DAA5-23D3-68BCE4417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05CFCC-E059-4317-A6E2-3AFF775D05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53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bz.hr/index.php/proracun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1240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70C4C-4A1F-1EF1-E11B-1CD2B581A6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8462" y="2357306"/>
            <a:ext cx="8942664" cy="35577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POLUGODIŠNJI IZVJEŠTAJ O IZVRŠENJU PRORAČUNA OSJEČKO-BARANJSKE ŽUPANIJE ZA 202</a:t>
            </a:r>
            <a:r>
              <a:rPr lang="hr-HR" sz="3200" dirty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en-US" sz="3200" dirty="0">
                <a:solidFill>
                  <a:schemeClr val="accent1">
                    <a:lumMod val="75000"/>
                  </a:schemeClr>
                </a:solidFill>
              </a:rPr>
              <a:t>. GODINU</a:t>
            </a:r>
            <a:br>
              <a:rPr lang="en-US" sz="3200" b="1" dirty="0"/>
            </a:br>
            <a:endParaRPr lang="hr-HR" sz="3200" b="1" dirty="0"/>
          </a:p>
          <a:p>
            <a:pPr marL="0" indent="0">
              <a:buNone/>
            </a:pPr>
            <a:br>
              <a:rPr lang="en-US" sz="3200" b="1" dirty="0"/>
            </a:br>
            <a:r>
              <a:rPr lang="en-US" sz="3200" b="1" dirty="0"/>
              <a:t>	</a:t>
            </a:r>
            <a:r>
              <a:rPr lang="en-US" b="1" dirty="0"/>
              <a:t>                               </a:t>
            </a:r>
            <a:r>
              <a:rPr lang="hr-HR" b="1" dirty="0"/>
              <a:t>          </a:t>
            </a:r>
            <a:r>
              <a:rPr lang="en-US" b="1" dirty="0"/>
              <a:t>      </a:t>
            </a:r>
            <a:r>
              <a:rPr lang="hr-HR" b="1" dirty="0"/>
              <a:t>    </a:t>
            </a:r>
            <a:r>
              <a:rPr lang="en-US" b="1" dirty="0"/>
              <a:t>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- VODIČ ZA GRAĐANE -</a:t>
            </a:r>
          </a:p>
        </p:txBody>
      </p:sp>
    </p:spTree>
    <p:extLst>
      <p:ext uri="{BB962C8B-B14F-4D97-AF65-F5344CB8AC3E}">
        <p14:creationId xmlns:p14="http://schemas.microsoft.com/office/powerpoint/2010/main" val="1199758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IZVJEŠTAJ O IZVRŠENJU PRORAČUNA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 VODIČ ZA GRAĐANE -</a:t>
            </a:r>
            <a:endParaRPr lang="en-US" sz="3200" dirty="0"/>
          </a:p>
        </p:txBody>
      </p:sp>
      <p:sp>
        <p:nvSpPr>
          <p:cNvPr id="7" name="Rezervirano mjesto sadržaja 2">
            <a:extLst>
              <a:ext uri="{FF2B5EF4-FFF2-40B4-BE49-F238E27FC236}">
                <a16:creationId xmlns:a16="http://schemas.microsoft.com/office/drawing/2014/main" id="{2A8F5BAF-6A5B-C31A-5CDC-F33A43DCC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3172" y="1690688"/>
            <a:ext cx="9378892" cy="4351338"/>
          </a:xfrm>
        </p:spPr>
        <p:txBody>
          <a:bodyPr/>
          <a:lstStyle/>
          <a:p>
            <a:pPr algn="just"/>
            <a:r>
              <a:rPr lang="hr-HR" sz="2400" dirty="0"/>
              <a:t>Na jednostavan i razumljiv način donosi podatke o izvršenju prihoda i primitaka te izvršenju rashoda i izdataka, ali pruža i dodatne informacije o financijskom položaju proračuna i njegovih proračunskih korisnika te uspješnosti izvršenja postavljenih ciljeva.</a:t>
            </a:r>
          </a:p>
          <a:p>
            <a:endParaRPr lang="hr-HR" dirty="0"/>
          </a:p>
        </p:txBody>
      </p:sp>
      <p:sp>
        <p:nvSpPr>
          <p:cNvPr id="8" name="Pravokutnik: zaobljeni kutovi 7">
            <a:extLst>
              <a:ext uri="{FF2B5EF4-FFF2-40B4-BE49-F238E27FC236}">
                <a16:creationId xmlns:a16="http://schemas.microsoft.com/office/drawing/2014/main" id="{C6CDB7BC-7BF1-2E43-DD33-4C0A3974BFD1}"/>
              </a:ext>
            </a:extLst>
          </p:cNvPr>
          <p:cNvSpPr/>
          <p:nvPr/>
        </p:nvSpPr>
        <p:spPr>
          <a:xfrm rot="420000">
            <a:off x="4391951" y="3825170"/>
            <a:ext cx="1480761" cy="653894"/>
          </a:xfrm>
          <a:prstGeom prst="roundRect">
            <a:avLst>
              <a:gd name="adj" fmla="val 21817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PRIMICI</a:t>
            </a:r>
          </a:p>
        </p:txBody>
      </p:sp>
      <p:sp>
        <p:nvSpPr>
          <p:cNvPr id="9" name="Pravokutnik: zaobljeni kutovi 8">
            <a:extLst>
              <a:ext uri="{FF2B5EF4-FFF2-40B4-BE49-F238E27FC236}">
                <a16:creationId xmlns:a16="http://schemas.microsoft.com/office/drawing/2014/main" id="{7B094179-F0F9-FBA9-FCD4-E43C7BC0BE69}"/>
              </a:ext>
            </a:extLst>
          </p:cNvPr>
          <p:cNvSpPr/>
          <p:nvPr/>
        </p:nvSpPr>
        <p:spPr>
          <a:xfrm rot="420000">
            <a:off x="6071235" y="4025363"/>
            <a:ext cx="1522934" cy="6488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IZDACI</a:t>
            </a:r>
          </a:p>
        </p:txBody>
      </p:sp>
      <p:sp>
        <p:nvSpPr>
          <p:cNvPr id="10" name="Pravokutnik: zaobljeni kutovi 9">
            <a:extLst>
              <a:ext uri="{FF2B5EF4-FFF2-40B4-BE49-F238E27FC236}">
                <a16:creationId xmlns:a16="http://schemas.microsoft.com/office/drawing/2014/main" id="{D6A2B7D7-BEAB-A105-A0FD-D208FA91EB67}"/>
              </a:ext>
            </a:extLst>
          </p:cNvPr>
          <p:cNvSpPr/>
          <p:nvPr/>
        </p:nvSpPr>
        <p:spPr>
          <a:xfrm rot="420000">
            <a:off x="4386292" y="4633402"/>
            <a:ext cx="1486639" cy="5614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PRIHODI</a:t>
            </a:r>
          </a:p>
        </p:txBody>
      </p:sp>
      <p:sp>
        <p:nvSpPr>
          <p:cNvPr id="11" name="Pravokutnik: zaobljeni kutovi 10">
            <a:extLst>
              <a:ext uri="{FF2B5EF4-FFF2-40B4-BE49-F238E27FC236}">
                <a16:creationId xmlns:a16="http://schemas.microsoft.com/office/drawing/2014/main" id="{FEF4480C-8760-9115-1E08-74914CD978D3}"/>
              </a:ext>
            </a:extLst>
          </p:cNvPr>
          <p:cNvSpPr/>
          <p:nvPr/>
        </p:nvSpPr>
        <p:spPr>
          <a:xfrm rot="420000">
            <a:off x="5972360" y="4853145"/>
            <a:ext cx="1488098" cy="5688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/>
              <a:t>RASHODI</a:t>
            </a:r>
          </a:p>
        </p:txBody>
      </p:sp>
      <p:sp>
        <p:nvSpPr>
          <p:cNvPr id="12" name="Pravokutnik 11">
            <a:extLst>
              <a:ext uri="{FF2B5EF4-FFF2-40B4-BE49-F238E27FC236}">
                <a16:creationId xmlns:a16="http://schemas.microsoft.com/office/drawing/2014/main" id="{8345B75E-2DA1-A586-1FC4-2BA047B6CC36}"/>
              </a:ext>
            </a:extLst>
          </p:cNvPr>
          <p:cNvSpPr/>
          <p:nvPr/>
        </p:nvSpPr>
        <p:spPr>
          <a:xfrm rot="420000">
            <a:off x="4262964" y="5425435"/>
            <a:ext cx="3083643" cy="170138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hr-HR"/>
          </a:p>
        </p:txBody>
      </p:sp>
      <p:sp>
        <p:nvSpPr>
          <p:cNvPr id="13" name="Jednakokračni trokut 12">
            <a:extLst>
              <a:ext uri="{FF2B5EF4-FFF2-40B4-BE49-F238E27FC236}">
                <a16:creationId xmlns:a16="http://schemas.microsoft.com/office/drawing/2014/main" id="{DF7A6F3D-16D9-8D8C-C666-50DC2EBCA731}"/>
              </a:ext>
            </a:extLst>
          </p:cNvPr>
          <p:cNvSpPr/>
          <p:nvPr/>
        </p:nvSpPr>
        <p:spPr>
          <a:xfrm>
            <a:off x="5509666" y="5585024"/>
            <a:ext cx="433580" cy="399060"/>
          </a:xfrm>
          <a:prstGeom prst="triangle">
            <a:avLst/>
          </a:prstGeom>
          <a:ln>
            <a:solidFill>
              <a:schemeClr val="accent2">
                <a:lumMod val="60000"/>
                <a:lumOff val="40000"/>
                <a:alpha val="9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4716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2683C6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ZAKONSKA OSNOVA ZA IZRADU IZVJEŠTAJA O IZVRŠENJU PRORAČUNA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41B3A50-553E-FE37-5CC2-F6D358833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913913"/>
            <a:ext cx="9734550" cy="3724275"/>
          </a:xfrm>
        </p:spPr>
        <p:txBody>
          <a:bodyPr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Zakon o proračunu ("Narodne novine" broj 144/21.),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Pravilnik o polugodišnjem i godišnjem izvještaju o izvršenju proračuna </a:t>
            </a:r>
            <a:b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("Narodne novine" broj 85/23.),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Pravilnik o financijskom izvještavanju u proračunskom računovodstvu („Narodne novine” broj 37/22.),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Pravilnik o proračunskom računovodstvu i Računskom planu („Narodne novine„ broj 124/14., 115/15., 87/16.,3/18.,126/19. i 108/20.) 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Zakon o fiskalnoj odgovornosti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("Narodne novine" broj 111/18. i 83/23.)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9625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</a:rPr>
              <a:t>IZVJEŠTAVANJE</a:t>
            </a: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O IZVRŠENJU PRORAČUNA</a:t>
            </a:r>
            <a:endParaRPr lang="en-US" sz="3200" dirty="0"/>
          </a:p>
        </p:txBody>
      </p:sp>
      <p:sp>
        <p:nvSpPr>
          <p:cNvPr id="6" name="Rezervirano mjesto teksta 4">
            <a:extLst>
              <a:ext uri="{FF2B5EF4-FFF2-40B4-BE49-F238E27FC236}">
                <a16:creationId xmlns:a16="http://schemas.microsoft.com/office/drawing/2014/main" id="{D930021D-EC3C-0390-86E4-A3B8F2CE2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9684" y="1690688"/>
            <a:ext cx="9605394" cy="4399719"/>
          </a:xfrm>
        </p:spPr>
        <p:txBody>
          <a:bodyPr/>
          <a:lstStyle/>
          <a:p>
            <a:r>
              <a:rPr lang="hr-HR" sz="2000" b="1" dirty="0"/>
              <a:t>Polugodišnji izvještaj o izvršenju proračuna</a:t>
            </a:r>
          </a:p>
          <a:p>
            <a:pPr marL="0" indent="0">
              <a:buNone/>
            </a:pPr>
            <a:endParaRPr lang="hr-HR" sz="2000" b="1" dirty="0"/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45A49D2F-9811-8146-A001-58FC8C3A68AE}"/>
              </a:ext>
            </a:extLst>
          </p:cNvPr>
          <p:cNvSpPr txBox="1"/>
          <p:nvPr/>
        </p:nvSpPr>
        <p:spPr>
          <a:xfrm>
            <a:off x="1333850" y="2332140"/>
            <a:ext cx="4236440" cy="3175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Upravni odjel za financije izrađuje i dostavlja županu najkasnije do 15. rujna tekuće proračunske godine,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Župan dostavlja županijskoj skupštini na donošenje najkasnije do 30. rujna tekuće proračunske godine.</a:t>
            </a:r>
          </a:p>
        </p:txBody>
      </p:sp>
      <p:sp>
        <p:nvSpPr>
          <p:cNvPr id="8" name="Rezervirano mjesto teksta 4">
            <a:extLst>
              <a:ext uri="{FF2B5EF4-FFF2-40B4-BE49-F238E27FC236}">
                <a16:creationId xmlns:a16="http://schemas.microsoft.com/office/drawing/2014/main" id="{89B5BCAB-D78B-148E-D1DE-BAB4947C3C8C}"/>
              </a:ext>
            </a:extLst>
          </p:cNvPr>
          <p:cNvSpPr txBox="1">
            <a:spLocks/>
          </p:cNvSpPr>
          <p:nvPr/>
        </p:nvSpPr>
        <p:spPr>
          <a:xfrm>
            <a:off x="6694417" y="1690688"/>
            <a:ext cx="4513276" cy="7872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2000" b="1" dirty="0"/>
              <a:t>Godišnji izvještaj o izvršenju proračuna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5DCE1097-5182-3C32-3EA8-BE1050EEE1CA}"/>
              </a:ext>
            </a:extLst>
          </p:cNvPr>
          <p:cNvSpPr txBox="1"/>
          <p:nvPr/>
        </p:nvSpPr>
        <p:spPr>
          <a:xfrm>
            <a:off x="6694417" y="2477898"/>
            <a:ext cx="4370661" cy="3175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Upravni odjel za financije izrađuje i dostavlja županu do 5. svibnja tekuće proračunske godine za prethodnu godinu,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	Župan podnosi županijskoj skupštini na donošenje do 31. svibnja tekuće godine za prethodnu godinu.</a:t>
            </a:r>
          </a:p>
        </p:txBody>
      </p:sp>
    </p:spTree>
    <p:extLst>
      <p:ext uri="{BB962C8B-B14F-4D97-AF65-F5344CB8AC3E}">
        <p14:creationId xmlns:p14="http://schemas.microsoft.com/office/powerpoint/2010/main" val="1403082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SADRŽAJ POLUGODIŠNJEG IZVJEŠTAJA O IZVRŠENJU PRORAČUNA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2D8D745-F859-EA3C-1E7B-4ECDD0081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690688"/>
            <a:ext cx="9734550" cy="4224337"/>
          </a:xfrm>
        </p:spPr>
        <p:txBody>
          <a:bodyPr>
            <a:normAutofit fontScale="70000" lnSpcReduction="20000"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31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Sadržaj Polugodišnjeg izvještaja o izvršenju proračuna </a:t>
            </a: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propisan je odredbom članka 76. Zakona o proračunu, odnosno odredbama članaka 4.-</a:t>
            </a:r>
            <a:r>
              <a:rPr lang="hr-HR" sz="31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</a:t>
            </a: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. Pravilnika o polugodišnjem i godišnjem izvještaju i sadrži: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+mj-lt"/>
              <a:buAutoNum type="arabicPeriod"/>
              <a:tabLst/>
              <a:defRPr/>
            </a:pPr>
            <a:r>
              <a:rPr lang="hr-HR" sz="31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kumimoji="0" lang="hr-HR" sz="31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pći</a:t>
            </a:r>
            <a:r>
              <a:rPr kumimoji="0" lang="hr-HR" sz="3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dio </a:t>
            </a: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koji čine: sažetak Računa prihoda i rashoda i Računa financiranja, Račun prihoda i rashoda i Račun financiranja,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+mj-lt"/>
              <a:buAutoNum type="arabicPeriod"/>
              <a:tabLst/>
              <a:defRPr/>
            </a:pPr>
            <a:r>
              <a:rPr lang="hr-HR" sz="31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kumimoji="0" lang="hr-HR" sz="31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osebni</a:t>
            </a:r>
            <a:r>
              <a:rPr kumimoji="0" lang="hr-HR" sz="3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dio </a:t>
            </a: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koji čine: izvještaj po organizacijskoj i programskoj klasifikaciji,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+mj-lt"/>
              <a:buAutoNum type="arabicPeriod"/>
              <a:tabLst/>
              <a:defRPr/>
            </a:pPr>
            <a:r>
              <a:rPr kumimoji="0" lang="hr-HR" sz="3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Obrazloženje</a:t>
            </a: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ostvarenja prihoda i rashoda, primitaka i izdataka u izvještajnom razdoblju te prikaza ostvarenog manjka odnosno viška proračuna te </a:t>
            </a:r>
          </a:p>
          <a:p>
            <a:pPr marL="342900" marR="0" lvl="0" indent="-342900" algn="just" defTabSz="4572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+mj-lt"/>
              <a:buAutoNum type="arabicPeriod"/>
              <a:tabLst/>
              <a:defRPr/>
            </a:pPr>
            <a:r>
              <a:rPr kumimoji="0" lang="hr-HR" sz="3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Posebne izvještaje:</a:t>
            </a:r>
          </a:p>
          <a:p>
            <a:pPr algn="just" defTabSz="457200" fontAlgn="base">
              <a:lnSpc>
                <a:spcPct val="100000"/>
              </a:lnSpc>
              <a:buClr>
                <a:srgbClr val="0F6FC6"/>
              </a:buClr>
              <a:defRPr/>
            </a:pP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izvještaj o zaduživanju na domaćem i stranom tržištu novca i kapitala,</a:t>
            </a:r>
          </a:p>
          <a:p>
            <a:pPr algn="just" defTabSz="457200" fontAlgn="base">
              <a:lnSpc>
                <a:spcPct val="100000"/>
              </a:lnSpc>
              <a:buClr>
                <a:srgbClr val="0F6FC6"/>
              </a:buClr>
              <a:defRPr/>
            </a:pP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izvještaj o korištenju proračunske zalihe,</a:t>
            </a:r>
          </a:p>
          <a:p>
            <a:pPr algn="just" defTabSz="457200" fontAlgn="base">
              <a:lnSpc>
                <a:spcPct val="100000"/>
              </a:lnSpc>
              <a:buClr>
                <a:srgbClr val="0F6FC6"/>
              </a:buClr>
              <a:defRPr/>
            </a:pPr>
            <a:r>
              <a:rPr kumimoji="0" lang="hr-HR" sz="3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izvještaj o danim državnim jamstvima i izdacima po državnim jamstvima,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98422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 ZA 2023. 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07E1360-C963-A350-9805-18E5885B9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77130"/>
            <a:ext cx="9734550" cy="4337895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Proračun Osječko-baranjske županije za 2023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godinu donijela je Skupština Županije na 17. sjednici održanoj 15. prosinca  2022. godine u ukupnoj svoti od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258.393.330 eura. </a:t>
            </a:r>
            <a:endParaRPr kumimoji="0" lang="hr-HR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Prve izmjene i dopune Proračuna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Županije donesene su 25. svibnja 2023. godine na 21. sjednici Skupštine kada je Proračun utvrđen u visini od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266.158.883 eura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 ovom izvještajnom razdoblju Župan Osječko-baranjske županije donio je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jedno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rješenja o preraspodjeli sredstava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 ono je sastavni dio ovog izvještaja. </a:t>
            </a: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63986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72D77A0-4782-0B8B-22BB-77A3CFDA4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5026" y="1486074"/>
            <a:ext cx="9734550" cy="3329207"/>
          </a:xfrm>
        </p:spPr>
        <p:txBody>
          <a:bodyPr>
            <a:normAutofit fontScale="92500" lnSpcReduction="10000"/>
          </a:bodyPr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Proračun Osječko-baranjske županije je konsolidiran </a:t>
            </a: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te sadrži prikazane prihode/primitke i rashode/izdatke Osječko-baranjske županije i njenih proračunskih korisnik: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53 osnovne škole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28 srednjih škola i učeničkih domova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 doma za starije i nemoćne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 ustanova u kulturi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4 ostale ustanove </a:t>
            </a:r>
          </a:p>
          <a:p>
            <a:endParaRPr lang="hr-HR" dirty="0"/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792D4C68-8A5C-7DC9-EDFE-15A516BFEF4D}"/>
              </a:ext>
            </a:extLst>
          </p:cNvPr>
          <p:cNvSpPr/>
          <p:nvPr/>
        </p:nvSpPr>
        <p:spPr>
          <a:xfrm>
            <a:off x="1685494" y="4815281"/>
            <a:ext cx="2283811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Županijski prihodi</a:t>
            </a:r>
          </a:p>
        </p:txBody>
      </p:sp>
      <p:sp>
        <p:nvSpPr>
          <p:cNvPr id="6" name="Znak zbrajanja 5">
            <a:extLst>
              <a:ext uri="{FF2B5EF4-FFF2-40B4-BE49-F238E27FC236}">
                <a16:creationId xmlns:a16="http://schemas.microsoft.com/office/drawing/2014/main" id="{35ACF9B2-1A0B-7430-4A24-3EF7A802ADF8}"/>
              </a:ext>
            </a:extLst>
          </p:cNvPr>
          <p:cNvSpPr/>
          <p:nvPr/>
        </p:nvSpPr>
        <p:spPr>
          <a:xfrm>
            <a:off x="4132407" y="5009101"/>
            <a:ext cx="536895" cy="402671"/>
          </a:xfrm>
          <a:prstGeom prst="mathPlus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B58A4CB5-9A8A-723D-B48E-3C0C6B4DC451}"/>
              </a:ext>
            </a:extLst>
          </p:cNvPr>
          <p:cNvSpPr/>
          <p:nvPr/>
        </p:nvSpPr>
        <p:spPr>
          <a:xfrm>
            <a:off x="4907136" y="4815281"/>
            <a:ext cx="2404844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Prihodi proračunskih korisnika</a:t>
            </a:r>
          </a:p>
        </p:txBody>
      </p:sp>
      <p:sp>
        <p:nvSpPr>
          <p:cNvPr id="8" name="Jednako 7">
            <a:extLst>
              <a:ext uri="{FF2B5EF4-FFF2-40B4-BE49-F238E27FC236}">
                <a16:creationId xmlns:a16="http://schemas.microsoft.com/office/drawing/2014/main" id="{056C4338-4756-7D48-1D39-4684CD515942}"/>
              </a:ext>
            </a:extLst>
          </p:cNvPr>
          <p:cNvSpPr/>
          <p:nvPr/>
        </p:nvSpPr>
        <p:spPr>
          <a:xfrm>
            <a:off x="7546177" y="4965060"/>
            <a:ext cx="612168" cy="446712"/>
          </a:xfrm>
          <a:prstGeom prst="mathEqual">
            <a:avLst/>
          </a:prstGeom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>
              <a:solidFill>
                <a:schemeClr val="tx1"/>
              </a:solidFill>
            </a:endParaRPr>
          </a:p>
        </p:txBody>
      </p:sp>
      <p:sp>
        <p:nvSpPr>
          <p:cNvPr id="9" name="Pravokutnik 8">
            <a:extLst>
              <a:ext uri="{FF2B5EF4-FFF2-40B4-BE49-F238E27FC236}">
                <a16:creationId xmlns:a16="http://schemas.microsoft.com/office/drawing/2014/main" id="{CAD38139-CEF1-C3BD-FCF8-5A5890E2CB2B}"/>
              </a:ext>
            </a:extLst>
          </p:cNvPr>
          <p:cNvSpPr/>
          <p:nvPr/>
        </p:nvSpPr>
        <p:spPr>
          <a:xfrm>
            <a:off x="8392543" y="4815281"/>
            <a:ext cx="2262230" cy="7109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2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r-H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Proračun OBŽ</a:t>
            </a:r>
          </a:p>
        </p:txBody>
      </p:sp>
    </p:spTree>
    <p:extLst>
      <p:ext uri="{BB962C8B-B14F-4D97-AF65-F5344CB8AC3E}">
        <p14:creationId xmlns:p14="http://schemas.microsoft.com/office/powerpoint/2010/main" val="2287755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OSTVARENI PRIHODI I PRIMICI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3CA7C0F-442D-660E-5C5C-CD4375468F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7073" y="1409351"/>
            <a:ext cx="10410736" cy="4504888"/>
          </a:xfrm>
        </p:spPr>
        <p:txBody>
          <a:bodyPr/>
          <a:lstStyle/>
          <a:p>
            <a:pPr marL="6858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razdoblju od 1. siječnja do 30. lipnja 2023. godine ostvareni su prihodi i primici Proračuna Osječko-baranjske županije u svoti od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100.890.428,50  eura, što čini 37,91%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godišnjeg plana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</a:p>
          <a:p>
            <a:pPr marL="6858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 ukupno ostvarenih prihoda na prihode: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Županijskog proračuna odnosi se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31.915.357,98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eura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(31,63%)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proračunskih korisnika koji su evidencijski uključeni u proračun odnosi se</a:t>
            </a: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68.975.070,52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eura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(68,37%) 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5" name="Grafikon 4">
            <a:extLst>
              <a:ext uri="{FF2B5EF4-FFF2-40B4-BE49-F238E27FC236}">
                <a16:creationId xmlns:a16="http://schemas.microsoft.com/office/drawing/2014/main" id="{3C2DB9DC-110F-283F-E000-94118977EF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8294284"/>
              </p:ext>
            </p:extLst>
          </p:nvPr>
        </p:nvGraphicFramePr>
        <p:xfrm>
          <a:off x="3934437" y="4135772"/>
          <a:ext cx="4151568" cy="17784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3713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UKUPNO OSTVARENI PRIHODI I PRIMICI PO OSNOVNIM</a:t>
            </a:r>
            <a:b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SKUPINAMA</a:t>
            </a:r>
            <a:endParaRPr lang="en-US" sz="3200" dirty="0"/>
          </a:p>
        </p:txBody>
      </p:sp>
      <p:graphicFrame>
        <p:nvGraphicFramePr>
          <p:cNvPr id="3" name="Rezervirano mjesto sadržaja 3">
            <a:extLst>
              <a:ext uri="{FF2B5EF4-FFF2-40B4-BE49-F238E27FC236}">
                <a16:creationId xmlns:a16="http://schemas.microsoft.com/office/drawing/2014/main" id="{DCBB836F-EE42-FC90-B724-A25C68287E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9271540"/>
              </p:ext>
            </p:extLst>
          </p:nvPr>
        </p:nvGraphicFramePr>
        <p:xfrm>
          <a:off x="1736521" y="1535186"/>
          <a:ext cx="8951055" cy="44881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36861">
                  <a:extLst>
                    <a:ext uri="{9D8B030D-6E8A-4147-A177-3AD203B41FA5}">
                      <a16:colId xmlns:a16="http://schemas.microsoft.com/office/drawing/2014/main" val="996608155"/>
                    </a:ext>
                  </a:extLst>
                </a:gridCol>
                <a:gridCol w="1672404">
                  <a:extLst>
                    <a:ext uri="{9D8B030D-6E8A-4147-A177-3AD203B41FA5}">
                      <a16:colId xmlns:a16="http://schemas.microsoft.com/office/drawing/2014/main" val="1832094049"/>
                    </a:ext>
                  </a:extLst>
                </a:gridCol>
                <a:gridCol w="1538216">
                  <a:extLst>
                    <a:ext uri="{9D8B030D-6E8A-4147-A177-3AD203B41FA5}">
                      <a16:colId xmlns:a16="http://schemas.microsoft.com/office/drawing/2014/main" val="848110509"/>
                    </a:ext>
                  </a:extLst>
                </a:gridCol>
                <a:gridCol w="1124801">
                  <a:extLst>
                    <a:ext uri="{9D8B030D-6E8A-4147-A177-3AD203B41FA5}">
                      <a16:colId xmlns:a16="http://schemas.microsoft.com/office/drawing/2014/main" val="2524549606"/>
                    </a:ext>
                  </a:extLst>
                </a:gridCol>
                <a:gridCol w="978773">
                  <a:extLst>
                    <a:ext uri="{9D8B030D-6E8A-4147-A177-3AD203B41FA5}">
                      <a16:colId xmlns:a16="http://schemas.microsoft.com/office/drawing/2014/main" val="1787837396"/>
                    </a:ext>
                  </a:extLst>
                </a:gridCol>
              </a:tblGrid>
              <a:tr h="395828">
                <a:tc>
                  <a:txBody>
                    <a:bodyPr/>
                    <a:lstStyle/>
                    <a:p>
                      <a:pPr algn="ctr"/>
                      <a:r>
                        <a:rPr lang="hr-HR" sz="1200" dirty="0">
                          <a:effectLst/>
                        </a:rPr>
                        <a:t>Prihodi/primici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Tekući plan za 2023. godinu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Ostvarenje                       1.-6.2023.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% ostvarenja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Udio u ostvarenju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460698341"/>
                  </a:ext>
                </a:extLst>
              </a:tr>
              <a:tr h="197914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Prihodi od poreza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24.490.722,00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12.245.056,77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12,14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248220163"/>
                  </a:ext>
                </a:extLst>
              </a:tr>
              <a:tr h="1979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Porez i prirez na dohodak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22.681.001,00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11.172.146,32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49,26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11,07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831284746"/>
                  </a:ext>
                </a:extLst>
              </a:tr>
              <a:tr h="197914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Porezi na imovinu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66.361,00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63.249,89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95,31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0,06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677493354"/>
                  </a:ext>
                </a:extLst>
              </a:tr>
              <a:tr h="197914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Porezi na robu i usluge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1.743.360,00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1.009.660,56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57,91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356592301"/>
                  </a:ext>
                </a:extLst>
              </a:tr>
              <a:tr h="395828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Pomoći iz inozemstva i od subjekata unutar općeg proračuna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171.372.795,00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62.484.263,44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36,46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61,93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697385180"/>
                  </a:ext>
                </a:extLst>
              </a:tr>
              <a:tr h="1979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Prihodi od 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2.135.881,00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718.020,01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33,62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0,71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595843773"/>
                  </a:ext>
                </a:extLst>
              </a:tr>
              <a:tr h="1979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Prihodi od financijske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141.780,00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2.883,70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2,03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026705378"/>
                  </a:ext>
                </a:extLst>
              </a:tr>
              <a:tr h="197914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Prihodi od nefinancijske imovine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1.994.101,00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715.136,31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35,86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0,71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984395571"/>
                  </a:ext>
                </a:extLst>
              </a:tr>
              <a:tr h="529831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Prihodi od upravnih i administrativnih pristojbi, pristojbi po posebnim propisima i naknada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7.986.072,00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4.154.739,88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52,02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4,12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986709440"/>
                  </a:ext>
                </a:extLst>
              </a:tr>
              <a:tr h="395828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Prihodi od prodaje proizvoda i robe te pruženih usluga i prihodi od donacija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6.850.948,00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2.313.080,43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33,76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2,29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333044628"/>
                  </a:ext>
                </a:extLst>
              </a:tr>
              <a:tr h="395828"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Prihodi iz nadležnog proračuna i od HZZO-a temeljem ugovornih obveza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51.515.916,00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19.222.316,82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37,31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19,05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464301373"/>
                  </a:ext>
                </a:extLst>
              </a:tr>
              <a:tr h="1979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Kazne, upravne mjere i ostali prihodi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214.763,00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446.520,22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207,91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0,44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859493278"/>
                  </a:ext>
                </a:extLst>
              </a:tr>
              <a:tr h="1979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Prihodi od prodaje nefinancijske imovine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657.208,00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178.260,56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27,12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0,18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630625165"/>
                  </a:ext>
                </a:extLst>
              </a:tr>
              <a:tr h="1979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Primici od financijske imovine i zaduživanja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6.340.947,00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2.010.168,92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31,70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1,99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75093843"/>
                  </a:ext>
                </a:extLst>
              </a:tr>
              <a:tr h="1979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Manjak prihoda iz prethodnih godina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-5.406.369,00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-2.881.998,55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53,31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-2,86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698963198"/>
                  </a:ext>
                </a:extLst>
              </a:tr>
              <a:tr h="197914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UKUPNO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266.158.883,00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100.890.428,50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37,91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100,00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844985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5935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STRUKTURA OSTVARENIH PRIHODA/PRIMITAKA</a:t>
            </a:r>
            <a:endParaRPr lang="en-US" sz="3200" dirty="0"/>
          </a:p>
        </p:txBody>
      </p:sp>
      <p:graphicFrame>
        <p:nvGraphicFramePr>
          <p:cNvPr id="3" name="Rezervirano mjesto sadržaja 3">
            <a:extLst>
              <a:ext uri="{FF2B5EF4-FFF2-40B4-BE49-F238E27FC236}">
                <a16:creationId xmlns:a16="http://schemas.microsoft.com/office/drawing/2014/main" id="{76588BC0-AD97-E020-063A-2D68F455D3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6836308"/>
              </p:ext>
            </p:extLst>
          </p:nvPr>
        </p:nvGraphicFramePr>
        <p:xfrm>
          <a:off x="1778466" y="1543574"/>
          <a:ext cx="8794284" cy="4127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647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S NAJVEĆIM UDJELOM U OSTVARENJU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63E4E9C-9417-ADEB-007A-8A5E26192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628687"/>
            <a:ext cx="9734550" cy="3724275"/>
          </a:xfrm>
        </p:spPr>
        <p:txBody>
          <a:bodyPr/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Analizirajući strukturu ostvarenja prihoda u prvom polugodištu 2023. godine najveći udio odnosi se na: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prihode od poreza,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pomoći iz inozemstva i od subjekata općeg proračuna i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prihode iz nadležnog proračuna i od HZZO-a temeljem ugovornih obveza (koji predstavljaju isključivo prihod zdravstvenih ustanova koje su proračunski korisnici Županije i samo su evidencijski uključeni u Proračun). 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406796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POREZA 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8EC716-2B60-0155-3884-8FE42F8F4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44129"/>
            <a:ext cx="9734550" cy="3874491"/>
          </a:xfrm>
        </p:spPr>
        <p:txBody>
          <a:bodyPr>
            <a:normAutofit fontScale="92500" lnSpcReduction="2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Sadrže porez na dohodak, poreze na imovinu i poreze na robu i usluge.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Tijekom prvog polugodišta naplaćeni su u svoti od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12.245.056,77 eura </a:t>
            </a: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što čini 50,00% godišnjeg plana.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Porezni prihodi čine 12,14% ukupno planiranih prihoda i primitaka Proračuna, a najveći dio se odnosi na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porez na dohodak </a:t>
            </a: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koji je naplaćen u svoti od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11.172.146,32 eura.</a:t>
            </a:r>
            <a:endParaRPr kumimoji="0" lang="hr-HR" sz="2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Ostali porezni prihodi </a:t>
            </a: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naplaćeni su u ukupnoj svoti od </a:t>
            </a:r>
            <a:r>
              <a:rPr lang="hr-HR" sz="22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.072.910,45 eura</a:t>
            </a: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a odnose se na: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None/>
              <a:tabLst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- porez na nasljedstva i darove   -  63.249,89 eura,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None/>
              <a:tabLst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- porez na cestovna motorna vozila   -  998.988,07 eura,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None/>
              <a:tabLst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- porez na plovne objekte   -   160,25 eura,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None/>
              <a:tabLst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    - porez na dobitke od igara na sreću  -  10.512,24 eura.</a:t>
            </a:r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3183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USPOREDNI PRIKAZ OSTVARENIH POREZNIH PRIHODA U PRVOM POLUGODIŠTU 2022. I 2023.</a:t>
            </a:r>
            <a:endParaRPr lang="en-US" sz="3200" dirty="0"/>
          </a:p>
        </p:txBody>
      </p:sp>
      <p:graphicFrame>
        <p:nvGraphicFramePr>
          <p:cNvPr id="3" name="Rezervirano mjesto sadržaja 3">
            <a:extLst>
              <a:ext uri="{FF2B5EF4-FFF2-40B4-BE49-F238E27FC236}">
                <a16:creationId xmlns:a16="http://schemas.microsoft.com/office/drawing/2014/main" id="{14D3BB37-63DC-F79C-1DB3-02A7F3EFB9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8662770"/>
              </p:ext>
            </p:extLst>
          </p:nvPr>
        </p:nvGraphicFramePr>
        <p:xfrm>
          <a:off x="1560527" y="1762911"/>
          <a:ext cx="9734550" cy="3724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38347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DECENTRALIZIRANE FUNKCIJE U PRORAČUNU OBŽ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D2C128B-7AE2-0889-E28E-5B18A0216E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0829" y="1477686"/>
            <a:ext cx="9734550" cy="3138372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decentralizirane funkcije </a:t>
            </a:r>
            <a:r>
              <a:rPr kumimoji="0" lang="hr-HR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(rashode koji su posebnim zakonima za osnovno i srednje školstvo, socijalnu skrb, zdravstvo i vatrogastvo preneseni na jedinice lokalne i područne (regionalne) samouprave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u Proračun Osječko-baranjske županije u prvih je šest mjeseci uplaćeno ukupno 7.763.209,04 eura kroz dodatni udio u porezu na dohodak i pomoći izravnanja.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F5CD3D7F-8434-F6B8-BB91-024611652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2356" y="3129094"/>
            <a:ext cx="9194334" cy="278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497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PRIHODI OD POMOĆI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981135-74CB-329C-4E58-597A98EA5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325464"/>
            <a:ext cx="9734550" cy="461394"/>
          </a:xfrm>
        </p:spPr>
        <p:txBody>
          <a:bodyPr/>
          <a:lstStyle/>
          <a:p>
            <a:r>
              <a:rPr lang="hr-HR" sz="2000" b="1" i="1" dirty="0">
                <a:effectLst/>
                <a:ea typeface="Times New Roman" panose="02020603050405020304" pitchFamily="18" charset="0"/>
              </a:rPr>
              <a:t>Pomoći iz proračuna</a:t>
            </a:r>
            <a:r>
              <a:rPr lang="hr-HR" sz="2000" dirty="0">
                <a:effectLst/>
                <a:ea typeface="Times New Roman" panose="02020603050405020304" pitchFamily="18" charset="0"/>
              </a:rPr>
              <a:t> ostvarene su u svoti od 440.545.780,19 eura, a odnose se na:</a:t>
            </a: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6" name="Tablica 5">
            <a:extLst>
              <a:ext uri="{FF2B5EF4-FFF2-40B4-BE49-F238E27FC236}">
                <a16:creationId xmlns:a16="http://schemas.microsoft.com/office/drawing/2014/main" id="{3D210594-F1FC-102A-AD60-1E1466CE29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191426"/>
              </p:ext>
            </p:extLst>
          </p:nvPr>
        </p:nvGraphicFramePr>
        <p:xfrm>
          <a:off x="1746486" y="1690688"/>
          <a:ext cx="8699027" cy="41656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1365">
                  <a:extLst>
                    <a:ext uri="{9D8B030D-6E8A-4147-A177-3AD203B41FA5}">
                      <a16:colId xmlns:a16="http://schemas.microsoft.com/office/drawing/2014/main" val="671301026"/>
                    </a:ext>
                  </a:extLst>
                </a:gridCol>
                <a:gridCol w="6525231">
                  <a:extLst>
                    <a:ext uri="{9D8B030D-6E8A-4147-A177-3AD203B41FA5}">
                      <a16:colId xmlns:a16="http://schemas.microsoft.com/office/drawing/2014/main" val="250565310"/>
                    </a:ext>
                  </a:extLst>
                </a:gridCol>
                <a:gridCol w="1316551">
                  <a:extLst>
                    <a:ext uri="{9D8B030D-6E8A-4147-A177-3AD203B41FA5}">
                      <a16:colId xmlns:a16="http://schemas.microsoft.com/office/drawing/2014/main" val="2915726102"/>
                    </a:ext>
                  </a:extLst>
                </a:gridCol>
                <a:gridCol w="585880">
                  <a:extLst>
                    <a:ext uri="{9D8B030D-6E8A-4147-A177-3AD203B41FA5}">
                      <a16:colId xmlns:a16="http://schemas.microsoft.com/office/drawing/2014/main" val="2323748817"/>
                    </a:ext>
                  </a:extLst>
                </a:gridCol>
              </a:tblGrid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tekuće pomoći iz Državnog proračuna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970.564,50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eura,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448446464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tekuće pomoći iz Državnog proračuna - za preuzete djelatnike državne uprave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1.592.673,50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827953601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tekuće pomoći iz Državnog proračuna - za higijenske potrepštine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830,32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789080085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tekuće pomoći iz Državnog proračuna - decentralizirane funkcije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5.463.127,77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476448769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pomoći - Shema voće, povrće i mlijeko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60.519,60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557992026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tekuće pomoći iz Državnog proračuna - za kreditne linije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93.354,75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752772823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tekuće pomoći od JLS za kreditne linije za obrtna sredstva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104,57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041507768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tekuće pomoći - sufinanciranje EU projekata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1.444,57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638459408"/>
                  </a:ext>
                </a:extLst>
              </a:tr>
              <a:tr h="326835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tekuće pomoći od JLS - kreditna linija za poboljšanje energetske učinkovitosti višestambenih zgrada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7.855,51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767825769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EU projekt "Vrijeme je za školski obrok"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25.728,93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619687964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projekt "Učimo zajedno"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455.900,21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155796446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projekt "Zaželi-pomoć u kući"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78.741,79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485954372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tekuće pomoći iz Državnog proračuna - za pokope hrvatskih branitelja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135.856,08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553105333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tekuće pomoći iz Državnog proračuna - za prijevoz učenika srednjih škola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1.176.604,73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830726464"/>
                  </a:ext>
                </a:extLst>
              </a:tr>
              <a:tr h="326835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tekuće pomoći od institucija i tijela EU - projekt </a:t>
                      </a:r>
                      <a:r>
                        <a:rPr lang="hr-HR" sz="1100" dirty="0" err="1">
                          <a:effectLst/>
                        </a:rPr>
                        <a:t>Amazing</a:t>
                      </a:r>
                      <a:r>
                        <a:rPr lang="hr-HR" sz="1100" dirty="0">
                          <a:effectLst/>
                        </a:rPr>
                        <a:t> Green </a:t>
                      </a:r>
                      <a:r>
                        <a:rPr lang="hr-HR" sz="1100" dirty="0" err="1">
                          <a:effectLst/>
                        </a:rPr>
                        <a:t>Destination</a:t>
                      </a:r>
                      <a:r>
                        <a:rPr lang="hr-HR" sz="1100" dirty="0">
                          <a:effectLst/>
                        </a:rPr>
                        <a:t> Amazon </a:t>
                      </a:r>
                      <a:r>
                        <a:rPr lang="hr-HR" sz="1100" dirty="0" err="1">
                          <a:effectLst/>
                        </a:rPr>
                        <a:t>of</a:t>
                      </a:r>
                      <a:r>
                        <a:rPr lang="hr-HR" sz="1100" dirty="0">
                          <a:effectLst/>
                        </a:rPr>
                        <a:t> Europe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25.628,30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30776723"/>
                  </a:ext>
                </a:extLst>
              </a:tr>
              <a:tr h="326835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tekuće pomoći od institucija i tijela EU - projekt Adobe - </a:t>
                      </a:r>
                      <a:r>
                        <a:rPr lang="hr-HR" sz="1100" dirty="0" err="1">
                          <a:effectLst/>
                        </a:rPr>
                        <a:t>Accessible</a:t>
                      </a:r>
                      <a:r>
                        <a:rPr lang="hr-HR" sz="1100" dirty="0">
                          <a:effectLst/>
                        </a:rPr>
                        <a:t> </a:t>
                      </a:r>
                      <a:r>
                        <a:rPr lang="hr-HR" sz="1100" dirty="0" err="1">
                          <a:effectLst/>
                        </a:rPr>
                        <a:t>Tourism</a:t>
                      </a:r>
                      <a:r>
                        <a:rPr lang="hr-HR" sz="1100" dirty="0">
                          <a:effectLst/>
                        </a:rPr>
                        <a:t> </a:t>
                      </a:r>
                      <a:r>
                        <a:rPr lang="hr-HR" sz="1100" dirty="0" err="1">
                          <a:effectLst/>
                        </a:rPr>
                        <a:t>destination</a:t>
                      </a:r>
                      <a:r>
                        <a:rPr lang="hr-HR" sz="1100" dirty="0">
                          <a:effectLst/>
                        </a:rPr>
                        <a:t> </a:t>
                      </a:r>
                      <a:r>
                        <a:rPr lang="hr-HR" sz="1100" dirty="0" err="1">
                          <a:effectLst/>
                        </a:rPr>
                        <a:t>and</a:t>
                      </a:r>
                      <a:r>
                        <a:rPr lang="hr-HR" sz="1100" dirty="0">
                          <a:effectLst/>
                        </a:rPr>
                        <a:t> </a:t>
                      </a:r>
                      <a:r>
                        <a:rPr lang="hr-HR" sz="1100" dirty="0" err="1">
                          <a:effectLst/>
                        </a:rPr>
                        <a:t>services</a:t>
                      </a:r>
                      <a:r>
                        <a:rPr lang="hr-HR" sz="1100" dirty="0">
                          <a:effectLst/>
                        </a:rPr>
                        <a:t> </a:t>
                      </a:r>
                      <a:r>
                        <a:rPr lang="hr-HR" sz="1100" dirty="0" err="1">
                          <a:effectLst/>
                        </a:rPr>
                        <a:t>in</a:t>
                      </a:r>
                      <a:r>
                        <a:rPr lang="hr-HR" sz="1100" dirty="0">
                          <a:effectLst/>
                        </a:rPr>
                        <a:t> </a:t>
                      </a:r>
                      <a:r>
                        <a:rPr lang="hr-HR" sz="1100" dirty="0" err="1">
                          <a:effectLst/>
                        </a:rPr>
                        <a:t>border</a:t>
                      </a:r>
                      <a:r>
                        <a:rPr lang="hr-HR" sz="1100" dirty="0">
                          <a:effectLst/>
                        </a:rPr>
                        <a:t> </a:t>
                      </a:r>
                      <a:r>
                        <a:rPr lang="hr-HR" sz="1100" dirty="0" err="1">
                          <a:effectLst/>
                        </a:rPr>
                        <a:t>areas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19.699,13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604992875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kapitalne pomoći iz državnog proračuna - OŠ „Antunovac“, PŠ Ivanovac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81.422,14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788134895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kapitalne pomoći iz državnog proračuna -  Financiranje investicija po projektima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46.452,98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122984670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kapitalne pomoći - Gospodarski centar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3.351.493,20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035038786"/>
                  </a:ext>
                </a:extLst>
              </a:tr>
              <a:tr h="326835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kapitalne pomoći temeljem prijenosa EU sredstava - Projekt revitalizacije </a:t>
                      </a:r>
                      <a:r>
                        <a:rPr lang="hr-HR" sz="1100" dirty="0" err="1">
                          <a:effectLst/>
                        </a:rPr>
                        <a:t>Brownnfield</a:t>
                      </a:r>
                      <a:r>
                        <a:rPr lang="hr-HR" sz="1100" dirty="0">
                          <a:effectLst/>
                        </a:rPr>
                        <a:t> lokacije OLT područje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105.045,58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>
                          <a:effectLst/>
                        </a:rPr>
                        <a:t>eura,</a:t>
                      </a:r>
                      <a:endParaRPr lang="hr-HR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571900048"/>
                  </a:ext>
                </a:extLst>
              </a:tr>
              <a:tr h="163417">
                <a:tc>
                  <a:txBody>
                    <a:bodyPr/>
                    <a:lstStyle/>
                    <a:p>
                      <a:pPr algn="ctr"/>
                      <a:r>
                        <a:rPr lang="hr-HR" sz="900">
                          <a:effectLst/>
                        </a:rPr>
                        <a:t>-</a:t>
                      </a:r>
                      <a:endParaRPr lang="hr-HR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100" dirty="0">
                          <a:effectLst/>
                        </a:rPr>
                        <a:t>tekuće i kapitalne pomoći proračunskih korisnika - evidencijski prihodi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48.791.215,28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100" dirty="0">
                          <a:effectLst/>
                        </a:rPr>
                        <a:t>eura.</a:t>
                      </a:r>
                      <a:endParaRPr lang="hr-HR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918399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4719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rgbClr val="009DD9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REZULTAT POSLOVANJA IZ </a:t>
            </a: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PRETHODNIH GODINA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D28CFC-F93C-D165-605D-D3CB7FDEEA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690688"/>
            <a:ext cx="8732765" cy="3724275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lang="hr-H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Rezultat poslovanja </a:t>
            </a:r>
            <a:r>
              <a:rPr lang="hr-H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utvrđen je u </a:t>
            </a:r>
            <a:r>
              <a:rPr lang="hr-H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iznosu od 2.881.998,55 eura (manjak), a odnosi se na: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hr-HR" sz="24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Županijski proračun (višak) - 4.710.337,08 eura,</a:t>
            </a:r>
          </a:p>
          <a:p>
            <a:pPr marR="0" lvl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hr-H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proračunski korisnici evidencijski uključeni u proračun (manjak) - 7.592.335,63 eura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None/>
              <a:tabLst/>
              <a:defRPr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8626465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RASHODI I IZDACI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FFA8F15-422E-E2FF-0230-0077A0AB7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10018"/>
            <a:ext cx="9269660" cy="4405007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razdoblju od 1. siječnja do 30. lipnja 2023. godine rashodi i izdaci izvršeni su u svoti                   od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109.978.753,94 eura što je 41,32% godišnjeg plana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 ukupno izvršenih rashoda na rashode: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hr-HR" sz="20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</a:t>
            </a:r>
            <a:r>
              <a:rPr kumimoji="0" lang="hr-HR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upanijskog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proračuna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odnosi se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30.651.073,92 eura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(27,87%) 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proračunskih korisnika koji su  evidencijski uključeni u proračun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odnosi se </a:t>
            </a:r>
            <a:b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	</a:t>
            </a:r>
            <a:r>
              <a:rPr kumimoji="0" lang="hr-H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79.327.680,02 kuna </a:t>
            </a: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(72,13%). </a:t>
            </a:r>
            <a:endParaRPr kumimoji="0" lang="hr-HR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hr-HR" dirty="0"/>
          </a:p>
        </p:txBody>
      </p:sp>
      <p:graphicFrame>
        <p:nvGraphicFramePr>
          <p:cNvPr id="5" name="Grafikon 4">
            <a:extLst>
              <a:ext uri="{FF2B5EF4-FFF2-40B4-BE49-F238E27FC236}">
                <a16:creationId xmlns:a16="http://schemas.microsoft.com/office/drawing/2014/main" id="{633585E0-D6D9-665A-7725-94CC9AA9FD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9521274"/>
              </p:ext>
            </p:extLst>
          </p:nvPr>
        </p:nvGraphicFramePr>
        <p:xfrm>
          <a:off x="3867325" y="3884103"/>
          <a:ext cx="4462943" cy="2030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38379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pl-PL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IZVRŠENJE PRORAČUNA PO UPRAVNIM TIJELIMA U RAZDOBLJU 1. 1. - 30. 6. 2023. </a:t>
            </a:r>
            <a:endParaRPr lang="en-US" sz="3200" dirty="0"/>
          </a:p>
        </p:txBody>
      </p:sp>
      <p:graphicFrame>
        <p:nvGraphicFramePr>
          <p:cNvPr id="3" name="Rezervirano mjesto sadržaja 3">
            <a:extLst>
              <a:ext uri="{FF2B5EF4-FFF2-40B4-BE49-F238E27FC236}">
                <a16:creationId xmlns:a16="http://schemas.microsoft.com/office/drawing/2014/main" id="{EDF39DFA-0BC9-5241-1DF8-684A37BA16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9522606"/>
              </p:ext>
            </p:extLst>
          </p:nvPr>
        </p:nvGraphicFramePr>
        <p:xfrm>
          <a:off x="1786855" y="1690688"/>
          <a:ext cx="8363824" cy="4163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3122">
                  <a:extLst>
                    <a:ext uri="{9D8B030D-6E8A-4147-A177-3AD203B41FA5}">
                      <a16:colId xmlns:a16="http://schemas.microsoft.com/office/drawing/2014/main" val="3262181135"/>
                    </a:ext>
                  </a:extLst>
                </a:gridCol>
                <a:gridCol w="3556483">
                  <a:extLst>
                    <a:ext uri="{9D8B030D-6E8A-4147-A177-3AD203B41FA5}">
                      <a16:colId xmlns:a16="http://schemas.microsoft.com/office/drawing/2014/main" val="2145865180"/>
                    </a:ext>
                  </a:extLst>
                </a:gridCol>
                <a:gridCol w="1317766">
                  <a:extLst>
                    <a:ext uri="{9D8B030D-6E8A-4147-A177-3AD203B41FA5}">
                      <a16:colId xmlns:a16="http://schemas.microsoft.com/office/drawing/2014/main" val="964437405"/>
                    </a:ext>
                  </a:extLst>
                </a:gridCol>
                <a:gridCol w="1316838">
                  <a:extLst>
                    <a:ext uri="{9D8B030D-6E8A-4147-A177-3AD203B41FA5}">
                      <a16:colId xmlns:a16="http://schemas.microsoft.com/office/drawing/2014/main" val="3192034661"/>
                    </a:ext>
                  </a:extLst>
                </a:gridCol>
                <a:gridCol w="859615">
                  <a:extLst>
                    <a:ext uri="{9D8B030D-6E8A-4147-A177-3AD203B41FA5}">
                      <a16:colId xmlns:a16="http://schemas.microsoft.com/office/drawing/2014/main" val="1918364570"/>
                    </a:ext>
                  </a:extLst>
                </a:gridCol>
              </a:tblGrid>
              <a:tr h="395052">
                <a:tc>
                  <a:txBody>
                    <a:bodyPr/>
                    <a:lstStyle/>
                    <a:p>
                      <a:pPr algn="ctr"/>
                      <a:r>
                        <a:rPr lang="hr-HR" sz="1200" dirty="0">
                          <a:effectLst/>
                        </a:rPr>
                        <a:t>Organizacijska klasifikacija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Upravno tijelo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Tekući plan za 2023. godinu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 dirty="0">
                          <a:effectLst/>
                        </a:rPr>
                        <a:t>Izvršenje                  1.-6.2023.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200">
                          <a:effectLst/>
                        </a:rPr>
                        <a:t>% izvršenja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491928269"/>
                  </a:ext>
                </a:extLst>
              </a:tr>
              <a:tr h="197526"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RAZDJEL</a:t>
                      </a:r>
                      <a:r>
                        <a:rPr lang="hr-HR" sz="1200" dirty="0">
                          <a:effectLst/>
                        </a:rPr>
                        <a:t> 001   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TAJNIŠTVO ŽUPANIJE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1.440.737,00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451.383,20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31,33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652573147"/>
                  </a:ext>
                </a:extLst>
              </a:tr>
              <a:tr h="197526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002 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UPRAVNI ODJEL ZA ZAJEDNIČKE POSLOVE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12.813.211,00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5.621.353,43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43,87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566614943"/>
                  </a:ext>
                </a:extLst>
              </a:tr>
              <a:tr h="395052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003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UPRAVNI ODJEL ZA IMOVINSKO-PRAVNE POSLOVE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150.631,00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3.995,12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2,65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237200708"/>
                  </a:ext>
                </a:extLst>
              </a:tr>
              <a:tr h="197526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004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UPRAVNI ODJEL ZA OPĆU UPRAVU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34.203,00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3.185,56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9,31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007256333"/>
                  </a:ext>
                </a:extLst>
              </a:tr>
              <a:tr h="197526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UPRAVNI ODJEL ZA GOSPODARSTVO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7.493.523,00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314.819,59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4,20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253080756"/>
                  </a:ext>
                </a:extLst>
              </a:tr>
              <a:tr h="395052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006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UPRAVNI ODJEL ZA INVESTICIJE I RAZVOJNE PROJEKTE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17.728.815,00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6.865.624,04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38,73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592283023"/>
                  </a:ext>
                </a:extLst>
              </a:tr>
              <a:tr h="197526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007 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UPRAVNI ODJEL ZA JAVNE FINANCIJE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3.317.330,00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1.442.012,35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43,47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764327742"/>
                  </a:ext>
                </a:extLst>
              </a:tr>
              <a:tr h="395052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008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UPRAVNI ODJEL ZA POLJOPRIVREDU I RURALNI RAZVOJ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16.758.521,00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1.039.096,47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6,20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581142651"/>
                  </a:ext>
                </a:extLst>
              </a:tr>
              <a:tr h="395052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010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UPRAVNI ODJEL ZA TURIZAM, KULTURU I SPORT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5.154.813,00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2.022.895,58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39,24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110124035"/>
                  </a:ext>
                </a:extLst>
              </a:tr>
              <a:tr h="395052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011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 dirty="0">
                          <a:effectLst/>
                        </a:rPr>
                        <a:t>UPRAVNI ODJEL ZA PROSTORNO UREĐENJE, GRADITELJSTVO I ZAŠTITU OKOLIŠA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1.260.633,00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315.717,22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25,04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508305646"/>
                  </a:ext>
                </a:extLst>
              </a:tr>
              <a:tr h="197526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012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UPRAVNI ODJEL ZA OBRAZOVANJE I MLADE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134.520.235,00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60.488.600,86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44,97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23560342"/>
                  </a:ext>
                </a:extLst>
              </a:tr>
              <a:tr h="395052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RAZDJEL 013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UPRAVNI ODJEL ZA ZDRAVSTVO, SOCIJALNU SKRB I HRVATSKE BRANITELJE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65.486.231,00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31.410.070,52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47,96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051424766"/>
                  </a:ext>
                </a:extLst>
              </a:tr>
              <a:tr h="197526"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 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200">
                          <a:effectLst/>
                        </a:rPr>
                        <a:t> SVEUKUPNO RAZDJELI  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266.158.883,00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>
                          <a:effectLst/>
                        </a:rPr>
                        <a:t>109.978.753,94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200" dirty="0">
                          <a:effectLst/>
                        </a:rPr>
                        <a:t>41,32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618971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6423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IZVRŠENJE PRORAČUNA PO OSNOVNIM SKUPINAMA RASHODA I IZDATAKA </a:t>
            </a:r>
            <a:endParaRPr lang="en-US" sz="3200" dirty="0"/>
          </a:p>
        </p:txBody>
      </p:sp>
      <p:graphicFrame>
        <p:nvGraphicFramePr>
          <p:cNvPr id="3" name="Rezervirano mjesto sadržaja 3">
            <a:extLst>
              <a:ext uri="{FF2B5EF4-FFF2-40B4-BE49-F238E27FC236}">
                <a16:creationId xmlns:a16="http://schemas.microsoft.com/office/drawing/2014/main" id="{89132DDF-BB4B-C555-8D50-54FE26BE3B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9892218"/>
              </p:ext>
            </p:extLst>
          </p:nvPr>
        </p:nvGraphicFramePr>
        <p:xfrm>
          <a:off x="1619250" y="1511241"/>
          <a:ext cx="8757932" cy="39624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013">
                  <a:extLst>
                    <a:ext uri="{9D8B030D-6E8A-4147-A177-3AD203B41FA5}">
                      <a16:colId xmlns:a16="http://schemas.microsoft.com/office/drawing/2014/main" val="1615755648"/>
                    </a:ext>
                  </a:extLst>
                </a:gridCol>
                <a:gridCol w="4322045">
                  <a:extLst>
                    <a:ext uri="{9D8B030D-6E8A-4147-A177-3AD203B41FA5}">
                      <a16:colId xmlns:a16="http://schemas.microsoft.com/office/drawing/2014/main" val="3483966292"/>
                    </a:ext>
                  </a:extLst>
                </a:gridCol>
                <a:gridCol w="1504034">
                  <a:extLst>
                    <a:ext uri="{9D8B030D-6E8A-4147-A177-3AD203B41FA5}">
                      <a16:colId xmlns:a16="http://schemas.microsoft.com/office/drawing/2014/main" val="1743819892"/>
                    </a:ext>
                  </a:extLst>
                </a:gridCol>
                <a:gridCol w="1504034">
                  <a:extLst>
                    <a:ext uri="{9D8B030D-6E8A-4147-A177-3AD203B41FA5}">
                      <a16:colId xmlns:a16="http://schemas.microsoft.com/office/drawing/2014/main" val="3017134387"/>
                    </a:ext>
                  </a:extLst>
                </a:gridCol>
                <a:gridCol w="1099806">
                  <a:extLst>
                    <a:ext uri="{9D8B030D-6E8A-4147-A177-3AD203B41FA5}">
                      <a16:colId xmlns:a16="http://schemas.microsoft.com/office/drawing/2014/main" val="334456620"/>
                    </a:ext>
                  </a:extLst>
                </a:gridCol>
              </a:tblGrid>
              <a:tr h="350538">
                <a:tc>
                  <a:txBody>
                    <a:bodyPr/>
                    <a:lstStyle/>
                    <a:p>
                      <a:endParaRPr lang="hr-HR" sz="1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 dirty="0">
                          <a:effectLst/>
                        </a:rPr>
                        <a:t>Rashodi / izdaci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 dirty="0">
                          <a:effectLst/>
                        </a:rPr>
                        <a:t>Tekući plan za 2023. godinu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Izvršenje                                                         1.-6.2023.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% izvršenja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532999567"/>
                  </a:ext>
                </a:extLst>
              </a:tr>
              <a:tr h="175269"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-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Rashodi za zaposlene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140.277.993,00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68.984.537,60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49,18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023398731"/>
                  </a:ext>
                </a:extLst>
              </a:tr>
              <a:tr h="175269"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-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Materijalni rashodi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55.070.184,00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22.994.548,99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41,75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687872192"/>
                  </a:ext>
                </a:extLst>
              </a:tr>
              <a:tr h="175269"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-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Financijski rashodi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711.121,00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253.858,86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35,70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36015141"/>
                  </a:ext>
                </a:extLst>
              </a:tr>
              <a:tr h="175269"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-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Subvencije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5.688.473,00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368.773,28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6,48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380711319"/>
                  </a:ext>
                </a:extLst>
              </a:tr>
              <a:tr h="350538"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-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>
                          <a:effectLst/>
                        </a:rPr>
                        <a:t>Pomoći dane u inozemstvo i unutar općeg proračuna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5.662.412,00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1.443.844,00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25,50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74221217"/>
                  </a:ext>
                </a:extLst>
              </a:tr>
              <a:tr h="350538"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-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Naknade građanima i kućanstvima na temelju osiguranja i druge naknade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1.623.450,00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553.609,73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34,10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3712689"/>
                  </a:ext>
                </a:extLst>
              </a:tr>
              <a:tr h="175269"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-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Ostali rashodi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4.370.214,00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1.752.054,09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40,09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4221633419"/>
                  </a:ext>
                </a:extLst>
              </a:tr>
              <a:tr h="350538"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-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Rashodi za nabavu </a:t>
                      </a:r>
                      <a:r>
                        <a:rPr lang="hr-HR" sz="1400" dirty="0" err="1">
                          <a:effectLst/>
                        </a:rPr>
                        <a:t>neproizvedene</a:t>
                      </a:r>
                      <a:r>
                        <a:rPr lang="hr-HR" sz="1400" dirty="0">
                          <a:effectLst/>
                        </a:rPr>
                        <a:t> dugotrajne imovine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212.200,00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64.732,07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30,51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434665228"/>
                  </a:ext>
                </a:extLst>
              </a:tr>
              <a:tr h="175269"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-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 dirty="0">
                          <a:effectLst/>
                        </a:rPr>
                        <a:t>Rashodi za nabavu proizvedene dugotrajne imovine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42.237.742,00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11.603.841,55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27,47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2269698232"/>
                  </a:ext>
                </a:extLst>
              </a:tr>
              <a:tr h="350538"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-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>
                          <a:effectLst/>
                        </a:rPr>
                        <a:t>Rashodi za dodatna ulaganja na nefinancijskoj imovini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3.676.598,00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833.440,18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22,67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123767123"/>
                  </a:ext>
                </a:extLst>
              </a:tr>
              <a:tr h="175269"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-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r>
                        <a:rPr lang="hr-HR" sz="1400">
                          <a:effectLst/>
                        </a:rPr>
                        <a:t>Izdaci za dane zajmove i depozite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218.993,00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84.942,75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38,79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750292610"/>
                  </a:ext>
                </a:extLst>
              </a:tr>
              <a:tr h="350538">
                <a:tc>
                  <a:txBody>
                    <a:bodyPr/>
                    <a:lstStyle/>
                    <a:p>
                      <a:pPr algn="ctr"/>
                      <a:r>
                        <a:rPr lang="hr-HR" sz="1400">
                          <a:effectLst/>
                        </a:rPr>
                        <a:t>-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>
                          <a:effectLst/>
                        </a:rPr>
                        <a:t>Izdaci za otplatu glavnice primljenih kredita i zajmova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6.409.503,00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1.040.570,84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>
                          <a:effectLst/>
                        </a:rPr>
                        <a:t>16,23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1666095433"/>
                  </a:ext>
                </a:extLst>
              </a:tr>
              <a:tr h="175269">
                <a:tc>
                  <a:txBody>
                    <a:bodyPr/>
                    <a:lstStyle/>
                    <a:p>
                      <a:r>
                        <a:rPr lang="hr-HR" sz="1400">
                          <a:effectLst/>
                        </a:rPr>
                        <a:t> 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r>
                        <a:rPr lang="hr-HR" sz="1400">
                          <a:effectLst/>
                        </a:rPr>
                        <a:t>UKUPNO</a:t>
                      </a:r>
                      <a:endParaRPr lang="hr-HR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266.158.883,00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109.978.753,94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400" dirty="0">
                          <a:effectLst/>
                        </a:rPr>
                        <a:t>41,32</a:t>
                      </a:r>
                      <a:endParaRPr lang="hr-HR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/>
                </a:tc>
                <a:extLst>
                  <a:ext uri="{0D108BD9-81ED-4DB2-BD59-A6C34878D82A}">
                    <a16:rowId xmlns:a16="http://schemas.microsoft.com/office/drawing/2014/main" val="3346442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9187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STRUKTURA </a:t>
            </a:r>
            <a:r>
              <a:rPr lang="hr-HR" sz="3200" dirty="0">
                <a:solidFill>
                  <a:srgbClr val="009DD9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IZVRŠENIH </a:t>
            </a:r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RASHODA/IZDATAKA</a:t>
            </a:r>
            <a:endParaRPr lang="en-US" sz="3200" dirty="0"/>
          </a:p>
        </p:txBody>
      </p:sp>
      <p:graphicFrame>
        <p:nvGraphicFramePr>
          <p:cNvPr id="3" name="Rezervirano mjesto sadržaja 3">
            <a:extLst>
              <a:ext uri="{FF2B5EF4-FFF2-40B4-BE49-F238E27FC236}">
                <a16:creationId xmlns:a16="http://schemas.microsoft.com/office/drawing/2014/main" id="{9AB18AC7-D1AB-239F-D93E-393ECCA528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0981944"/>
              </p:ext>
            </p:extLst>
          </p:nvPr>
        </p:nvGraphicFramePr>
        <p:xfrm>
          <a:off x="1619251" y="1610686"/>
          <a:ext cx="8953500" cy="4304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512785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PREGLED IZVRŠENJA NAJZNAČAJNIJIH SKUPINA RASHODA 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2B95415-21F4-CBF5-1248-11BAFE889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466347"/>
            <a:ext cx="9734550" cy="3955103"/>
          </a:xfrm>
        </p:spPr>
        <p:txBody>
          <a:bodyPr>
            <a:normAutofit lnSpcReduction="100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RASHODI ZA ZAPOSLENE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Times New Roman" panose="02020603050405020304" pitchFamily="18" charset="0"/>
                <a:cs typeface="+mn-cs"/>
              </a:rPr>
              <a:t>izvršeni su u iznosu od 68.984.537,60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Times New Roman" panose="02020603050405020304" pitchFamily="18" charset="0"/>
                <a:cs typeface="+mn-cs"/>
              </a:rPr>
              <a:t>eura (49,18% godišnjeg plana) kako slijedi:</a:t>
            </a:r>
          </a:p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None/>
              <a:tabLst/>
              <a:defRPr/>
            </a:pPr>
            <a:endParaRPr lang="hr-HR" sz="18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lang="hr-HR" sz="18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MATERIJALNI RASHODI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Times New Roman" panose="02020603050405020304" pitchFamily="18" charset="0"/>
                <a:cs typeface="+mn-cs"/>
              </a:rPr>
              <a:t>izvršeni su u svoti od 22.994.548,99 eura (41,75% godišnjeg plana) kako slijedi:</a:t>
            </a: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lang="hr-HR" sz="18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lang="hr-HR" sz="1800" dirty="0">
              <a:solidFill>
                <a:prstClr val="black">
                  <a:lumMod val="75000"/>
                  <a:lumOff val="25000"/>
                </a:prstClr>
              </a:solidFill>
              <a:latin typeface="Century Gothic" panose="020B0502020202020204"/>
              <a:ea typeface="Times New Roman" panose="02020603050405020304" pitchFamily="18" charset="0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FINANCIJSKI RASHODI 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/>
                <a:ea typeface="Times New Roman" panose="02020603050405020304" pitchFamily="18" charset="0"/>
                <a:cs typeface="+mn-cs"/>
              </a:rPr>
              <a:t>izvršeni su u svoti od 253.858,86 eura (35,70%  godišnjeg plana) kako slijedi:</a:t>
            </a: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endParaRPr kumimoji="0" lang="hr-HR" sz="1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/>
              <a:ea typeface="Times New Roman" panose="02020603050405020304" pitchFamily="18" charset="0"/>
              <a:cs typeface="+mn-cs"/>
            </a:endParaRP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10AD57BA-E99F-7019-EE1F-F569323A3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249" y="2021208"/>
            <a:ext cx="9291109" cy="908383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C38B38FF-ED70-6616-21A6-CCEEC00AED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9249" y="3581724"/>
            <a:ext cx="9291109" cy="963251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714C8BE9-835D-F8B3-E4C9-F240E1A8A9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9248" y="5116700"/>
            <a:ext cx="9291109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32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RASHODI ZA NABAVU NEFINANCIJSKE IMOVINE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3585826-7B6B-8D7D-06E1-95D6A608F7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02852"/>
            <a:ext cx="9734550" cy="3724275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Izvršenje </a:t>
            </a:r>
            <a:r>
              <a:rPr kumimoji="0" lang="hr-HR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kapitalnih rashoda i ulaganja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 prvih šest mjeseci tekuće godine slabijeg je intenziteta i iznosi ukupno </a:t>
            </a:r>
            <a:r>
              <a:rPr kumimoji="0" lang="hr-H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12.502.013,80  eura (27,10% od godišnjeg plana</a:t>
            </a: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). Razlog slabijeg izvršenja je provođenje postupaka javne nabave, stoga se realizacija ovih vrsta rashoda očekuje u drugom dijelu godine.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 ukupno izvršenog iznosa kapitalnih ulaganja evidencijski rashodi proračunskih korisnika iznose 3.346.808,86 eura, a rashodi Županijskog proračuna 9.155.204,94 eura, od kojih se najznačajniji:</a:t>
            </a:r>
            <a:endParaRPr lang="hr-HR" dirty="0"/>
          </a:p>
        </p:txBody>
      </p:sp>
      <p:graphicFrame>
        <p:nvGraphicFramePr>
          <p:cNvPr id="5" name="Tablica 4">
            <a:extLst>
              <a:ext uri="{FF2B5EF4-FFF2-40B4-BE49-F238E27FC236}">
                <a16:creationId xmlns:a16="http://schemas.microsoft.com/office/drawing/2014/main" id="{F4169631-F8C1-52D3-F3D5-5037ED5B6C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551586"/>
              </p:ext>
            </p:extLst>
          </p:nvPr>
        </p:nvGraphicFramePr>
        <p:xfrm>
          <a:off x="2030136" y="3429000"/>
          <a:ext cx="7542506" cy="24513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6040">
                  <a:extLst>
                    <a:ext uri="{9D8B030D-6E8A-4147-A177-3AD203B41FA5}">
                      <a16:colId xmlns:a16="http://schemas.microsoft.com/office/drawing/2014/main" val="130353139"/>
                    </a:ext>
                  </a:extLst>
                </a:gridCol>
                <a:gridCol w="4595939">
                  <a:extLst>
                    <a:ext uri="{9D8B030D-6E8A-4147-A177-3AD203B41FA5}">
                      <a16:colId xmlns:a16="http://schemas.microsoft.com/office/drawing/2014/main" val="1497384081"/>
                    </a:ext>
                  </a:extLst>
                </a:gridCol>
                <a:gridCol w="2236783">
                  <a:extLst>
                    <a:ext uri="{9D8B030D-6E8A-4147-A177-3AD203B41FA5}">
                      <a16:colId xmlns:a16="http://schemas.microsoft.com/office/drawing/2014/main" val="156156583"/>
                    </a:ext>
                  </a:extLst>
                </a:gridCol>
                <a:gridCol w="473744">
                  <a:extLst>
                    <a:ext uri="{9D8B030D-6E8A-4147-A177-3AD203B41FA5}">
                      <a16:colId xmlns:a16="http://schemas.microsoft.com/office/drawing/2014/main" val="2319350737"/>
                    </a:ext>
                  </a:extLst>
                </a:gridCol>
              </a:tblGrid>
              <a:tr h="306421">
                <a:tc>
                  <a:txBody>
                    <a:bodyPr/>
                    <a:lstStyle/>
                    <a:p>
                      <a:pPr algn="ctr"/>
                      <a:r>
                        <a:rPr lang="hr-HR" sz="1000" dirty="0">
                          <a:effectLst/>
                        </a:rPr>
                        <a:t>-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b="0" dirty="0">
                          <a:solidFill>
                            <a:schemeClr val="tx1"/>
                          </a:solidFill>
                          <a:effectLst/>
                        </a:rPr>
                        <a:t>Izgradnja zgrade 1. Gospodarskog centra</a:t>
                      </a:r>
                      <a:endParaRPr lang="hr-HR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>
                          <a:solidFill>
                            <a:schemeClr val="tx1"/>
                          </a:solidFill>
                          <a:effectLst/>
                        </a:rPr>
                        <a:t>5.027.513,51</a:t>
                      </a:r>
                      <a:endParaRPr lang="hr-HR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>
                          <a:solidFill>
                            <a:schemeClr val="tx1"/>
                          </a:solidFill>
                          <a:effectLst/>
                        </a:rPr>
                        <a:t>eura,</a:t>
                      </a:r>
                      <a:endParaRPr lang="hr-HR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5000859"/>
                  </a:ext>
                </a:extLst>
              </a:tr>
              <a:tr h="306421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</a:rPr>
                        <a:t>I. gimnazija Osijek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</a:rPr>
                        <a:t>1.400.126,79</a:t>
                      </a:r>
                      <a:endParaRPr lang="hr-H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</a:rPr>
                        <a:t>eura,</a:t>
                      </a:r>
                      <a:endParaRPr lang="hr-H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0078522"/>
                  </a:ext>
                </a:extLst>
              </a:tr>
              <a:tr h="306421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</a:rPr>
                        <a:t>Provedba NAPNAV-a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</a:rPr>
                        <a:t>782.527,58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</a:rPr>
                        <a:t>eura,</a:t>
                      </a:r>
                      <a:endParaRPr lang="hr-H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774316"/>
                  </a:ext>
                </a:extLst>
              </a:tr>
              <a:tr h="306421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</a:rPr>
                        <a:t>Decentralizirana sredstva 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</a:rPr>
                        <a:t>529.790,14</a:t>
                      </a:r>
                      <a:endParaRPr lang="hr-H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</a:rPr>
                        <a:t>eura,</a:t>
                      </a:r>
                      <a:endParaRPr lang="hr-H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3144084"/>
                  </a:ext>
                </a:extLst>
              </a:tr>
              <a:tr h="306421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</a:rPr>
                        <a:t>OŠ Miroslava Krleže Čepin, dvorana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</a:rPr>
                        <a:t>437.389,04</a:t>
                      </a:r>
                      <a:endParaRPr lang="hr-H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</a:rPr>
                        <a:t>eura,</a:t>
                      </a:r>
                      <a:endParaRPr lang="hr-H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440852"/>
                  </a:ext>
                </a:extLst>
              </a:tr>
              <a:tr h="306421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</a:rPr>
                        <a:t>Otkup zgrade Iktusa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</a:rPr>
                        <a:t>243.325,15</a:t>
                      </a:r>
                      <a:endParaRPr lang="hr-H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</a:rPr>
                        <a:t>eura,</a:t>
                      </a:r>
                      <a:endParaRPr lang="hr-HR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7889557"/>
                  </a:ext>
                </a:extLst>
              </a:tr>
              <a:tr h="306421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</a:rPr>
                        <a:t>RZC Panonske Hrvatske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</a:rPr>
                        <a:t>181.293,12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</a:rPr>
                        <a:t>eura,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827499"/>
                  </a:ext>
                </a:extLst>
              </a:tr>
              <a:tr h="306421">
                <a:tc>
                  <a:txBody>
                    <a:bodyPr/>
                    <a:lstStyle/>
                    <a:p>
                      <a:pPr algn="ctr"/>
                      <a:r>
                        <a:rPr lang="hr-HR" sz="1000">
                          <a:effectLst/>
                        </a:rPr>
                        <a:t>-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</a:rPr>
                        <a:t>OŠ Antunovac, PŠ Ivanovac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</a:rPr>
                        <a:t>81.422,14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</a:rPr>
                        <a:t>eura.</a:t>
                      </a:r>
                      <a:endParaRPr lang="hr-HR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7780" marR="17780" marT="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9866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93087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FINANCIRANJE DECENTRALIZIRANIH FUNKCIJA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762AF33-53A6-2381-508A-FC5AA72F6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602298"/>
            <a:ext cx="9734550" cy="4312728"/>
          </a:xfrm>
        </p:spPr>
        <p:txBody>
          <a:bodyPr/>
          <a:lstStyle/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Iz Županijskog proračuna financiraju se tekući rashodi i kapitalna ulaganja u osnovnim i srednjim školama, tekući rashodi i tekuće i investicijsko održavanje domova za starije i nemoćne osobe, te investicijsko održavanje i kapitalna ulaganja zdravstvenih ustanova u vlasništvu Županije. Rashodi za navedene funkcije podmiruju se prema minimalnim standardima koje Vlada Republike Hrvatske određuje svojom Odlukom.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6FC6"/>
              </a:buClr>
              <a:buSzTx/>
              <a:buFont typeface="Wingdings 3" charset="2"/>
              <a:buChar char=""/>
              <a:tabLst/>
              <a:defRPr/>
            </a:pPr>
            <a:r>
              <a:rPr kumimoji="0" lang="hr-H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Pregled planiranih godišnjih rashoda i izdataka s izvršenjem po pojedinim funkcijama</a:t>
            </a:r>
          </a:p>
          <a:p>
            <a:pPr marL="0" indent="0">
              <a:buNone/>
            </a:pPr>
            <a:endParaRPr lang="hr-HR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60AC8D9E-D8FB-2249-D5EB-8A7E62D7E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623" y="3516740"/>
            <a:ext cx="9065538" cy="2139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068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49" y="365125"/>
            <a:ext cx="10016281" cy="1325563"/>
          </a:xfrm>
        </p:spPr>
        <p:txBody>
          <a:bodyPr>
            <a:noAutofit/>
          </a:bodyPr>
          <a:lstStyle/>
          <a:p>
            <a:r>
              <a:rPr kumimoji="0" lang="hr-HR" sz="3200" b="0" i="0" u="none" strike="noStrike" kern="1200" cap="none" spc="0" normalizeH="0" baseline="0" noProof="0" dirty="0">
                <a:ln>
                  <a:noFill/>
                </a:ln>
                <a:solidFill>
                  <a:srgbClr val="009DD9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OSTVARENJE/IZVRŠENJE PRORAČUNA OSJEČKO-BARANJSKE ŽUPANIJE ZA PRVO POLUGODIŠTE 2023. GODINE</a:t>
            </a:r>
            <a:endParaRPr lang="en-US" sz="3200" dirty="0"/>
          </a:p>
        </p:txBody>
      </p:sp>
      <p:graphicFrame>
        <p:nvGraphicFramePr>
          <p:cNvPr id="3" name="Rezervirano mjesto sadržaja 4">
            <a:extLst>
              <a:ext uri="{FF2B5EF4-FFF2-40B4-BE49-F238E27FC236}">
                <a16:creationId xmlns:a16="http://schemas.microsoft.com/office/drawing/2014/main" id="{1E0BED84-3F18-59F0-C1BE-8D3BFE87AB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6252191"/>
              </p:ext>
            </p:extLst>
          </p:nvPr>
        </p:nvGraphicFramePr>
        <p:xfrm>
          <a:off x="1619249" y="1690688"/>
          <a:ext cx="9610927" cy="40941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88448">
                  <a:extLst>
                    <a:ext uri="{9D8B030D-6E8A-4147-A177-3AD203B41FA5}">
                      <a16:colId xmlns:a16="http://schemas.microsoft.com/office/drawing/2014/main" val="2519420888"/>
                    </a:ext>
                  </a:extLst>
                </a:gridCol>
                <a:gridCol w="1644503">
                  <a:extLst>
                    <a:ext uri="{9D8B030D-6E8A-4147-A177-3AD203B41FA5}">
                      <a16:colId xmlns:a16="http://schemas.microsoft.com/office/drawing/2014/main" val="2414424299"/>
                    </a:ext>
                  </a:extLst>
                </a:gridCol>
                <a:gridCol w="1824923">
                  <a:extLst>
                    <a:ext uri="{9D8B030D-6E8A-4147-A177-3AD203B41FA5}">
                      <a16:colId xmlns:a16="http://schemas.microsoft.com/office/drawing/2014/main" val="3317320164"/>
                    </a:ext>
                  </a:extLst>
                </a:gridCol>
                <a:gridCol w="2053053">
                  <a:extLst>
                    <a:ext uri="{9D8B030D-6E8A-4147-A177-3AD203B41FA5}">
                      <a16:colId xmlns:a16="http://schemas.microsoft.com/office/drawing/2014/main" val="2360300113"/>
                    </a:ext>
                  </a:extLst>
                </a:gridCol>
              </a:tblGrid>
              <a:tr h="654897"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OSJEČKO-BARANJSKA ŽUPANIJA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PRORAČUNSKI KORISNICI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UKUPNO PRORAČUN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9560924"/>
                  </a:ext>
                </a:extLst>
              </a:tr>
              <a:tr h="218299"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prihodi poslovanja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27.124.797,41</a:t>
                      </a:r>
                      <a:endParaRPr lang="hr-H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74.459.200,16</a:t>
                      </a:r>
                      <a:endParaRPr lang="hr-H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101.583.997,57</a:t>
                      </a:r>
                      <a:endParaRPr lang="hr-H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485721"/>
                  </a:ext>
                </a:extLst>
              </a:tr>
              <a:tr h="218299"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prihodi od prodaje nefinancijske imovine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61.707,11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116.553,45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178.260,56</a:t>
                      </a:r>
                      <a:endParaRPr lang="hr-H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572109"/>
                  </a:ext>
                </a:extLst>
              </a:tr>
              <a:tr h="218299"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primici od financijske imovine i zaduživanja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18.516,38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1.991.652,54</a:t>
                      </a:r>
                      <a:endParaRPr lang="hr-H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2.010.168,92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9750532"/>
                  </a:ext>
                </a:extLst>
              </a:tr>
              <a:tr h="218299"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višak/manjak prihoda iz prethodnih godina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4.710.337,08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-7.592.335,63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-2.881.998,55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44419"/>
                  </a:ext>
                </a:extLst>
              </a:tr>
              <a:tr h="218299">
                <a:tc>
                  <a:txBody>
                    <a:bodyPr/>
                    <a:lstStyle/>
                    <a:p>
                      <a:pPr algn="just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Ukupno prihodi i primici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31.915.357,98</a:t>
                      </a:r>
                      <a:endParaRPr lang="hr-HR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68.975.070,52</a:t>
                      </a:r>
                      <a:endParaRPr lang="hr-HR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b="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100.890.428,50</a:t>
                      </a:r>
                      <a:endParaRPr lang="hr-HR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766681"/>
                  </a:ext>
                </a:extLst>
              </a:tr>
              <a:tr h="218299">
                <a:tc>
                  <a:txBody>
                    <a:bodyPr/>
                    <a:lstStyle/>
                    <a:p>
                      <a:endParaRPr lang="hr-HR" sz="16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r-HR" sz="16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11969"/>
                  </a:ext>
                </a:extLst>
              </a:tr>
              <a:tr h="218299"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rashodi poslovanja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20.600.720,53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75.750.506,02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96.351.226,55</a:t>
                      </a:r>
                      <a:endParaRPr lang="hr-H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493636"/>
                  </a:ext>
                </a:extLst>
              </a:tr>
              <a:tr h="218299">
                <a:tc>
                  <a:txBody>
                    <a:bodyPr/>
                    <a:lstStyle/>
                    <a:p>
                      <a:r>
                        <a:rPr lang="hr-HR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rashodi za nabavu nefinancijske imovine</a:t>
                      </a:r>
                      <a:endParaRPr lang="hr-H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9.155.204,94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3.346.808,86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12.502.013,80</a:t>
                      </a:r>
                      <a:endParaRPr lang="hr-H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6771044"/>
                  </a:ext>
                </a:extLst>
              </a:tr>
              <a:tr h="436598"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 izdaci za financijsku imovinu i otplate zajmova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895.148,45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230.365,14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1.125.513,59</a:t>
                      </a:r>
                      <a:endParaRPr lang="hr-HR" sz="1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026707"/>
                  </a:ext>
                </a:extLst>
              </a:tr>
              <a:tr h="218299">
                <a:tc>
                  <a:txBody>
                    <a:bodyPr/>
                    <a:lstStyle/>
                    <a:p>
                      <a:pPr algn="just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Ukupno rashodi i izdaci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30.651.073,92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79.327.680,02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109.978.753,94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7719458"/>
                  </a:ext>
                </a:extLst>
              </a:tr>
              <a:tr h="218299">
                <a:tc>
                  <a:txBody>
                    <a:bodyPr/>
                    <a:lstStyle/>
                    <a:p>
                      <a:endParaRPr lang="hr-HR" sz="16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hr-HR" sz="1600" dirty="0"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8284069"/>
                  </a:ext>
                </a:extLst>
              </a:tr>
              <a:tr h="436598">
                <a:tc>
                  <a:txBody>
                    <a:bodyPr/>
                    <a:lstStyle/>
                    <a:p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Financijski rezultat konsolidiranog proračuna - manjak prihoda        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1.264.284,06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-10.352.609,50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hr-HR" sz="16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-9.088.325,44</a:t>
                      </a:r>
                      <a:endParaRPr lang="hr-HR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17780" marR="17780" marT="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50090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2161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A9460-2C08-E559-56AC-31A23B41F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9250" y="365125"/>
            <a:ext cx="9734550" cy="1325563"/>
          </a:xfrm>
        </p:spPr>
        <p:txBody>
          <a:bodyPr>
            <a:normAutofit/>
          </a:bodyPr>
          <a:lstStyle/>
          <a:p>
            <a:r>
              <a:rPr lang="hr-HR" sz="3200" dirty="0">
                <a:solidFill>
                  <a:srgbClr val="0076A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SAZNAJTE VIŠE…</a:t>
            </a:r>
            <a:endParaRPr lang="en-US" sz="32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42218C2-5247-D1B6-7923-4D3CFDB3E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9250" y="1566862"/>
            <a:ext cx="9734550" cy="3724275"/>
          </a:xfrm>
        </p:spPr>
        <p:txBody>
          <a:bodyPr/>
          <a:lstStyle/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web stranici – </a:t>
            </a: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https://www.obz.hr/index.php/proracun</a:t>
            </a:r>
            <a:endParaRPr lang="pl-PL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službenom glasniku Osječko-baranjske županije 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pl-PL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 Upravnom odjelu za javne financije, Županijska 4, 31000 Osijek</a:t>
            </a:r>
            <a:endParaRPr lang="hr-HR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hr-H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hr-HR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045297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39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1325</TotalTime>
  <Words>2242</Words>
  <Application>Microsoft Office PowerPoint</Application>
  <PresentationFormat>Široki zaslon</PresentationFormat>
  <Paragraphs>502</Paragraphs>
  <Slides>27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Century Gothic</vt:lpstr>
      <vt:lpstr>Times New Roman</vt:lpstr>
      <vt:lpstr>Wingdings</vt:lpstr>
      <vt:lpstr>Wingdings 3</vt:lpstr>
      <vt:lpstr>Office Theme</vt:lpstr>
      <vt:lpstr>PowerPoint prezentacija</vt:lpstr>
      <vt:lpstr>PowerPoint prezentacija</vt:lpstr>
      <vt:lpstr>IZVJEŠTAJ O IZVRŠENJU PRORAČUNA - VODIČ ZA GRAĐANE -</vt:lpstr>
      <vt:lpstr>ZAKONSKA OSNOVA ZA IZRADU IZVJEŠTAJA O IZVRŠENJU PRORAČUNA</vt:lpstr>
      <vt:lpstr>IZVJEŠTAVANJE O IZVRŠENJU PRORAČUNA</vt:lpstr>
      <vt:lpstr>SADRŽAJ POLUGODIŠNJEG IZVJEŠTAJA O IZVRŠENJU PRORAČUNA</vt:lpstr>
      <vt:lpstr>PRORAČUN OSJEČKO-BARANJSKE ŽUPANIJE ZA 2023. </vt:lpstr>
      <vt:lpstr>PRORAČUN OSJEČKO-BARANJSKE ŽUPANIJE</vt:lpstr>
      <vt:lpstr>OSTVARENI PRIHODI I PRIMICI</vt:lpstr>
      <vt:lpstr>UKUPNO OSTVARENI PRIHODI I PRIMICI PO OSNOVNIM SKUPINAMA</vt:lpstr>
      <vt:lpstr>STRUKTURA OSTVARENIH PRIHODA/PRIMITAKA</vt:lpstr>
      <vt:lpstr>PRIHODI S NAJVEĆIM UDJELOM U OSTVARENJU</vt:lpstr>
      <vt:lpstr>PRIHODI OD POREZA </vt:lpstr>
      <vt:lpstr>USPOREDNI PRIKAZ OSTVARENIH POREZNIH PRIHODA U PRVOM POLUGODIŠTU 2022. I 2023.</vt:lpstr>
      <vt:lpstr>DECENTRALIZIRANE FUNKCIJE U PRORAČUNU OBŽ</vt:lpstr>
      <vt:lpstr>PRIHODI OD POMOĆI</vt:lpstr>
      <vt:lpstr>REZULTAT POSLOVANJA IZ PRETHODNIH GODINA</vt:lpstr>
      <vt:lpstr>RASHODI I IZDACI</vt:lpstr>
      <vt:lpstr>IZVRŠENJE PRORAČUNA PO UPRAVNIM TIJELIMA U RAZDOBLJU 1. 1. - 30. 6. 2023. </vt:lpstr>
      <vt:lpstr>IZVRŠENJE PRORAČUNA PO OSNOVNIM SKUPINAMA RASHODA I IZDATAKA </vt:lpstr>
      <vt:lpstr>STRUKTURA IZVRŠENIH RASHODA/IZDATAKA</vt:lpstr>
      <vt:lpstr>PREGLED IZVRŠENJA NAJZNAČAJNIJIH SKUPINA RASHODA </vt:lpstr>
      <vt:lpstr>RASHODI ZA NABAVU NEFINANCIJSKE IMOVINE</vt:lpstr>
      <vt:lpstr>FINANCIRANJE DECENTRALIZIRANIH FUNKCIJA</vt:lpstr>
      <vt:lpstr>OSTVARENJE/IZVRŠENJE PRORAČUNA OSJEČKO-BARANJSKE ŽUPANIJE ZA PRVO POLUGODIŠTE 2023. GODINE</vt:lpstr>
      <vt:lpstr>SAZNAJTE VIŠE…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misokovac007@outlook.com</dc:creator>
  <cp:lastModifiedBy>Martina Bubalo</cp:lastModifiedBy>
  <cp:revision>35</cp:revision>
  <dcterms:created xsi:type="dcterms:W3CDTF">2023-02-02T14:04:02Z</dcterms:created>
  <dcterms:modified xsi:type="dcterms:W3CDTF">2023-10-20T11:48:23Z</dcterms:modified>
</cp:coreProperties>
</file>