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7" r:id="rId6"/>
    <p:sldId id="266" r:id="rId7"/>
    <p:sldId id="268" r:id="rId8"/>
    <p:sldId id="265" r:id="rId9"/>
    <p:sldId id="262" r:id="rId10"/>
    <p:sldId id="269" r:id="rId11"/>
    <p:sldId id="270" r:id="rId12"/>
    <p:sldId id="271" r:id="rId13"/>
    <p:sldId id="272" r:id="rId14"/>
    <p:sldId id="273" r:id="rId1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2/12/2019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stri.uprava.hr/#!udruge" TargetMode="External"/><Relationship Id="rId2" Type="http://schemas.openxmlformats.org/officeDocument/2006/relationships/hyperlink" Target="https://banovac.mfin.hr/rnopr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driana.livada@obz.hr" TargetMode="External"/><Relationship Id="rId2" Type="http://schemas.openxmlformats.org/officeDocument/2006/relationships/hyperlink" Target="mailto:ante.pandzic@obz.hr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mandina.kljenak@obz.hr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mandina.kljenak@obz.hr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udruge@obz.h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8643" y="2658099"/>
            <a:ext cx="10515601" cy="3323064"/>
          </a:xfrm>
        </p:spPr>
        <p:txBody>
          <a:bodyPr>
            <a:normAutofit/>
          </a:bodyPr>
          <a:lstStyle/>
          <a:p>
            <a:pPr algn="l"/>
            <a:r>
              <a:rPr lang="hr-H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JAVNI POZIV</a:t>
            </a:r>
          </a:p>
          <a:p>
            <a:pPr algn="l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financiranje programa i projekata udruga od </a:t>
            </a:r>
            <a:endParaRPr lang="hr-HR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r-H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interesa </a:t>
            </a:r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opće dobro</a:t>
            </a:r>
            <a:endParaRPr lang="hr-H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Osječko-baranjskoj županiji iz sredstava</a:t>
            </a:r>
            <a:endParaRPr lang="hr-H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Proračuna Osječko-baranjske županije za </a:t>
            </a:r>
            <a:r>
              <a:rPr lang="hr-H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2019. </a:t>
            </a:r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godinu</a:t>
            </a:r>
            <a:endParaRPr lang="hr-H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43" y="553430"/>
            <a:ext cx="1106062" cy="16656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8663" y="936032"/>
            <a:ext cx="9288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OSJEČKO-BARANJSKA ŽUPANIJA</a:t>
            </a:r>
            <a:endParaRPr lang="hr-H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8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8610"/>
            <a:ext cx="10515600" cy="1325563"/>
          </a:xfrm>
        </p:spPr>
        <p:txBody>
          <a:bodyPr>
            <a:normAutofit/>
          </a:bodyPr>
          <a:lstStyle/>
          <a:p>
            <a:r>
              <a:rPr lang="hr-HR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Opći uvjeti za podnošenje prijava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1736668"/>
            <a:ext cx="10233800" cy="4985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Prijavu programa za koji traži dodjelu sredstava može podnijeti udruga:</a:t>
            </a:r>
          </a:p>
          <a:p>
            <a:pPr lvl="0"/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koja je registrirana kao udruga u službenom registru, </a:t>
            </a:r>
          </a:p>
          <a:p>
            <a:pPr lvl="0"/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koja projekt provodi na području Županije ili da u projektu sudjeluju udruge čije je registrirano sjedište na području Županije,</a:t>
            </a:r>
          </a:p>
          <a:p>
            <a:pPr lvl="0"/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koja svojim radom promiče temeljne vrijednosti i načela djelovanja sukladno Povelji o suradnji Osječko-baranjske županije i građanskih udruga,</a:t>
            </a:r>
          </a:p>
          <a:p>
            <a:pPr lvl="0"/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koja svoj rad temelji na potrebama zajednice prema načelima djelovanja za opće dobro,</a:t>
            </a:r>
          </a:p>
          <a:p>
            <a:pPr lvl="0"/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koja vodi transparentno financijsko poslovanje,</a:t>
            </a:r>
          </a:p>
          <a:p>
            <a:pPr lvl="0"/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koja uredno ispunjava obveze plaćanja poreza i doprinosa te druga davanja prema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Državnom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Županijskom proračunu,</a:t>
            </a:r>
          </a:p>
          <a:p>
            <a:pPr lvl="0"/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koja uredno ispunjava obveze iz svih prethodno odobrenih sredstava te koja je podnijela izvješće o izvršenju projekta odnosno programa sufinanciranog sredstvima Županijskog proračuna u prethodnom razdoblju.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5278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hr-HR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Područja koja </a:t>
            </a:r>
            <a:r>
              <a:rPr lang="hr-HR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 se sufinancirati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663666"/>
              </p:ext>
            </p:extLst>
          </p:nvPr>
        </p:nvGraphicFramePr>
        <p:xfrm>
          <a:off x="838200" y="1234123"/>
          <a:ext cx="10515600" cy="5439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583"/>
                <a:gridCol w="6387547"/>
                <a:gridCol w="1868557"/>
                <a:gridCol w="1374913"/>
              </a:tblGrid>
              <a:tr h="594677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 err="1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Rbr</a:t>
                      </a:r>
                      <a:r>
                        <a:rPr lang="hr-HR" sz="14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hr-HR" sz="14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Namjena</a:t>
                      </a:r>
                      <a:endParaRPr lang="hr-HR" sz="14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Raspoloživi iznos sredstava u kn.</a:t>
                      </a:r>
                      <a:endParaRPr lang="hr-HR" sz="14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Mogući iznos potpore u kn.</a:t>
                      </a:r>
                      <a:endParaRPr lang="hr-HR" sz="1400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iz područja skrbi o umirovljenicima i poboljšanje kvalitete života starih osoba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70.000,00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1.000,00</a:t>
                      </a:r>
                      <a:b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5.000,00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vezane uz provedbu Nacionalne strategije za uključivanje Roma te za programe i projekte civilnih udruga romske manjine iz područja unapređenja položaja djece pripadnika romske nacionalne manjine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40.000,00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1.000,00</a:t>
                      </a:r>
                      <a:b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10.000,00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u organizaciji stambenih zajednica za mlade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50.000,00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20.000,00</a:t>
                      </a:r>
                      <a:b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50.000,00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socijalnih samoposluga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100.000,00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10.000,00</a:t>
                      </a:r>
                    </a:p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30.000,00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iz područja radne okupacije osoba s intelektualnim teškoćama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30.000,00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10.000,00</a:t>
                      </a:r>
                      <a:b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30.000,00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psihosocijalne podrške obiteljima djece i djeci oboljeloj od malignih bolesti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50.000,00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20.000,00</a:t>
                      </a:r>
                      <a:b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50.000,00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iz područja socijalne skrbi, humanitarnih i karitativnih djelatnosti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200.000,00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2.000,00</a:t>
                      </a:r>
                      <a:b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20.000,00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braniteljskih udruga proizašlih iz Domovinskog rata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400.000,00</a:t>
                      </a:r>
                      <a:endParaRPr lang="hr-HR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2.000,00</a:t>
                      </a:r>
                      <a:b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50.000,00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iz područja zdravlja i zaštite okoliša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200.000,00</a:t>
                      </a:r>
                      <a:endParaRPr lang="hr-HR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2.000,00</a:t>
                      </a:r>
                      <a:b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20.000,00</a:t>
                      </a:r>
                    </a:p>
                  </a:txBody>
                  <a:tcPr marL="68580" marR="68580" marT="0" marB="0" anchor="ctr"/>
                </a:tc>
              </a:tr>
              <a:tr h="412859"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Za programe i projekte iz područja građanskih inicijativa, ljudskih prava i sloboda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180.000,00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od 1.000,00</a:t>
                      </a:r>
                      <a:b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hr-H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 5.000,00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69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4350"/>
            <a:ext cx="10515600" cy="1325563"/>
          </a:xfrm>
        </p:spPr>
        <p:txBody>
          <a:bodyPr>
            <a:normAutofit/>
          </a:bodyPr>
          <a:lstStyle/>
          <a:p>
            <a:r>
              <a:rPr lang="hr-HR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Dokumentacija potrebna za prijavu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652" y="2102265"/>
            <a:ext cx="10811248" cy="4092795"/>
          </a:xfrm>
        </p:spPr>
        <p:txBody>
          <a:bodyPr>
            <a:normAutofit fontScale="92500" lnSpcReduction="10000"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popunjeni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obrazac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Ud1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obrazac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stranici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Županije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popunjeni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obrazac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Ud2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obrazac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stranici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Županije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hr-H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dokaz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registraciji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udruge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Registra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udruga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registri.uprava.hr/#!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udruge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hr-H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detaljan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predlaže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financiranje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Županijskog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proračuna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hr-H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uvjerenje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nadležne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porezne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podnositelj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prijave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uredno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ispunjava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obveze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plaćanja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doprinosa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Državnom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proračunu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hr-H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opisno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godišnje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izvješće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r-H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propisani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financijski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izvještaj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FINA-i za 2017.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hr-H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udruge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prijavljuju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program/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okviru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kojeg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traže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sredstva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financiranje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materijalnih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davanja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obvezne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priložiti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odobrenje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nadležnog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tijela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pružanje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stalne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humanitarne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pomoći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provođenje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humanitarne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akcije</a:t>
            </a:r>
            <a:r>
              <a:rPr lang="hr-H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(Ured državne uprave)</a:t>
            </a:r>
            <a:endParaRPr lang="hr-HR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1976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404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r-HR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POSEBNO OBRATITI POZORNOST kod pisanja prijave – UD1 obrazac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1746396"/>
            <a:ext cx="10233800" cy="4974871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NAZIV UDRUGE – upisati u obrazac isključivo kako je naziv udruge upisan u Registru udruga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OIB – posebno kontrolirati - 11 znamenki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RNO – broj iz Registra neprofitnih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organizacija –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https://banovac.mfin.hr/rnoprt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hr-H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KONTAKT – molim voditi računa o e-mail adresi i mobilnim telefonima odgovornih osoba (redovito provjeravati e-mail adresu)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Odobrenje nadležnog tijela za pružanje stalne humanitarne pomoći ili provođenje humanitarne akcije – nadležno upravno tijelo Ureda državne uprave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OVLAŠTENA OSOBA – osoba koja je navedena u Registru udruga – u slučaju da određene radnje poduzima druga osoba za to mora imati punomoć osobe ovlaštene za zastupanje ovjereno kod javnog bilježnika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Izvod iz Registra udruga ne stariji od 30 dana –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https://registri.uprava.hr/#!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udruge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molimo voditi računa da se ne dostavlja Rješenje o registraciji 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Uvjerenje porezne uprave o nepostojanju duga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Identični podaci moraju biti i na UD1 u na UD2 – pogotovo financijski dio, naziv projekta…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Označiti područje prijave – podebljati, podcrtati...</a:t>
            </a:r>
          </a:p>
          <a:p>
            <a:pPr marL="457200" lvl="0" indent="-457200">
              <a:buFont typeface="+mj-lt"/>
              <a:buAutoNum type="arabicPeriod"/>
            </a:pP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hr-H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hr-H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809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4350"/>
            <a:ext cx="10515600" cy="1325563"/>
          </a:xfrm>
        </p:spPr>
        <p:txBody>
          <a:bodyPr>
            <a:normAutofit/>
          </a:bodyPr>
          <a:lstStyle/>
          <a:p>
            <a:r>
              <a:rPr lang="hr-HR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Dokumentacija potrebna za izvješće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2353888"/>
            <a:ext cx="9349756" cy="3673425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UD3 – </a:t>
            </a:r>
            <a:r>
              <a:rPr lang="hr-HR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opisni dio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UD4 – </a:t>
            </a:r>
            <a:r>
              <a:rPr lang="hr-HR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financijski dio koji se „naslanja” na UD2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R1 ili R2 računi iz kojih je vidljivo da je usluga ili roba izvršena i preslika izvatka iz poslovne banke (izvod iz banke) odnosno preslika blagajne koja mora biti ovjerena i potpisna iz koje je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vidljivo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plaćanje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navedenih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računa</a:t>
            </a:r>
          </a:p>
        </p:txBody>
      </p:sp>
    </p:spTree>
    <p:extLst>
      <p:ext uri="{BB962C8B-B14F-4D97-AF65-F5344CB8AC3E}">
        <p14:creationId xmlns:p14="http://schemas.microsoft.com/office/powerpoint/2010/main" val="135186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435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r-HR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POSEBNO OBRATITI POZORNOST kod pisanja izvješća – UD3 i UD4 obrazac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2089192"/>
            <a:ext cx="10233800" cy="4419892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NAZIV UDRUGE – upisati u obrazac isključivo kako je naziv udruge upisan u Registru udruga odnosno onako kako je upisan u UD1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Upisati točan naziv programa/projekta za koji su odobrena sredstva (naziv je vidljiv i u ugovoru i u Planu dodjele potpora)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Iznos priloženih R1 računa mora odgovarati iznosu odobrenih sredstava (iznos smije biti veći, ali nikako ne manji)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stavke navedene u obrascu Ud2 se moraju poklapati sa stavkama UD4 </a:t>
            </a:r>
          </a:p>
          <a:p>
            <a:pPr marL="457200" indent="-457200">
              <a:buFont typeface="+mj-lt"/>
              <a:buAutoNum type="arabicPeriod"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Prenamjena sredstava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navedenih u Ud2 obrascu može se izvršiti samo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 posebno obrazloženje i iz opravdanih razloga, po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odobrenju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nadležnog Povjerenstva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30% odobrenih sredstava maksimalno može ići u NEIZRAVNE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TROŠKOVE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 prosinca 2019. je krajnji rok za potrošnju </a:t>
            </a:r>
            <a:r>
              <a:rPr lang="hr-HR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odobrenih sredstava</a:t>
            </a:r>
            <a:endParaRPr lang="hr-H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 siječnja 2020. krajnji rok za predaju izvješća – bilo bi dobro do kraja godine</a:t>
            </a:r>
          </a:p>
          <a:p>
            <a:pPr marL="457200" lvl="0" indent="-457200">
              <a:buFont typeface="+mj-lt"/>
              <a:buAutoNum type="arabicPeriod"/>
            </a:pPr>
            <a:endParaRPr lang="hr-H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hr-H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hr-H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6997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435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r-HR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STRANICE </a:t>
            </a:r>
            <a:r>
              <a:rPr lang="hr-HR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kojima se nalaze                  potrebne informacije za prijavu na Javni poziv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3135941"/>
            <a:ext cx="10233800" cy="2675312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REGISTAR UDRUGA -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https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://registri.uprava.hr/#!udruge</a:t>
            </a:r>
            <a:endParaRPr lang="hr-HR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REGISTAR NEPROFITNIH ORGANIZACIJA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          https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://banovac.mfin.hr/rnoprt/</a:t>
            </a:r>
            <a:endParaRPr lang="hr-HR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OSJEČKO-BARANJSKA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ŽUPANIJA - JAVNI POZIV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http://www.obz.hr/index.php/potpore/natjecaji-i-javni-pozivi-u-tijeku</a:t>
            </a:r>
            <a:endParaRPr lang="hr-HR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3586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8643" y="2754351"/>
            <a:ext cx="10515601" cy="3323064"/>
          </a:xfrm>
        </p:spPr>
        <p:txBody>
          <a:bodyPr>
            <a:normAutofit lnSpcReduction="10000"/>
          </a:bodyPr>
          <a:lstStyle/>
          <a:p>
            <a:pPr algn="l"/>
            <a:r>
              <a:rPr lang="hr-H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Kontakt podaci za sve upite:</a:t>
            </a:r>
          </a:p>
          <a:p>
            <a:pPr algn="l"/>
            <a:endParaRPr lang="hr-HR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 Pandžić           031 221 654; </a:t>
            </a:r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ante.pandzic@obz.hr</a:t>
            </a:r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za područja od broja 1. do 9.</a:t>
            </a:r>
          </a:p>
          <a:p>
            <a:pPr algn="l"/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Adriana Livada      031 221 660; </a:t>
            </a:r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adriana.livada@obz.hr</a:t>
            </a:r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hr-H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za područja od broja 1. do 9. </a:t>
            </a:r>
            <a:endParaRPr lang="hr-HR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Mandina Kljenak   031 221 641; </a:t>
            </a:r>
            <a:r>
              <a:rPr lang="hr-HR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mandina.kljenak@obz.hr</a:t>
            </a:r>
            <a:r>
              <a:rPr lang="hr-HR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hr-H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područje pod brojem 10.</a:t>
            </a:r>
          </a:p>
          <a:p>
            <a:pPr algn="l"/>
            <a:endParaRPr lang="hr-H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 informacije o JAVNOM POZIVU možete pronaći na www.obz.hr</a:t>
            </a:r>
            <a:endParaRPr lang="hr-H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43" y="553430"/>
            <a:ext cx="1106062" cy="16656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8663" y="936032"/>
            <a:ext cx="9288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OSJEČKO-BARANJSKA ŽUPANIJA</a:t>
            </a:r>
            <a:endParaRPr lang="hr-H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34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3037" y="2658099"/>
            <a:ext cx="10421207" cy="3323064"/>
          </a:xfrm>
        </p:spPr>
        <p:txBody>
          <a:bodyPr>
            <a:normAutofit/>
          </a:bodyPr>
          <a:lstStyle/>
          <a:p>
            <a:pPr algn="ctr"/>
            <a:r>
              <a:rPr lang="hr-H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JAVNI POZIV</a:t>
            </a:r>
          </a:p>
          <a:p>
            <a:pPr algn="ctr"/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hr-H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predlaganje programa za Program javnih potreba u kulturi Osječko-baranjske županije </a:t>
            </a:r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hr-H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2019. </a:t>
            </a:r>
            <a:r>
              <a:rPr lang="hr-H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godinu</a:t>
            </a:r>
            <a:endParaRPr lang="hr-H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43" y="553430"/>
            <a:ext cx="1106062" cy="16656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8663" y="936032"/>
            <a:ext cx="9288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OSJEČKO-BARANJSKA ŽUPANIJA</a:t>
            </a:r>
            <a:endParaRPr lang="hr-H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03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8610"/>
            <a:ext cx="10515600" cy="1325563"/>
          </a:xfrm>
        </p:spPr>
        <p:txBody>
          <a:bodyPr>
            <a:normAutofit/>
          </a:bodyPr>
          <a:lstStyle/>
          <a:p>
            <a:r>
              <a:rPr lang="hr-HR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Opći uvjeti za podnošenje prijava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1736668"/>
            <a:ext cx="10233800" cy="4985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Prijavu programa za koji traži dodjelu sredstava </a:t>
            </a:r>
            <a:r>
              <a:rPr lang="hr-HR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mogu podnijeti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samostalni umjetnici, umjetničke organizacije, ustanove u kulturi, udruge, pravne i fizičke osobe (koje imaju prebivalište odnosno stalno boravište na području Županije) koje obavljaju djelatnost u kulturi i moraju ispunjavati sljedeće uvjete: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su registrirani u odgovarajućem službenom registru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0"/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im je registrirano područje djelovanja Županija,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svoj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temelje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potrebama zajednice prema načelima djelovanja za opće dobro,</a:t>
            </a:r>
          </a:p>
          <a:p>
            <a:pPr lvl="0"/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uredno ispunjavaju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obveze plaćanja poreza i doprinosa te druga davanja prema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Državnom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Županijskom proračunu,</a:t>
            </a:r>
          </a:p>
          <a:p>
            <a:pPr lvl="0"/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uredno ispunjavaju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obveze iz svih prethodno odobrenih sredstava te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su podnijeli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izvješće o izvršenju projekta odnosno programa sufinanciranog sredstvima Županijskog proračuna u prethodnom razdoblju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r-H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2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4350"/>
            <a:ext cx="10515600" cy="1325563"/>
          </a:xfrm>
        </p:spPr>
        <p:txBody>
          <a:bodyPr>
            <a:normAutofit/>
          </a:bodyPr>
          <a:lstStyle/>
          <a:p>
            <a:r>
              <a:rPr lang="hr-HR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Dokumentacija potrebna za prijavu</a:t>
            </a:r>
            <a:endParaRPr lang="hr-HR" sz="4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00" y="1960782"/>
            <a:ext cx="10233800" cy="44075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HR" sz="2000" dirty="0"/>
              <a:t>Pravne osobe prijavi obvezno prilažu dokaze o ispunjavanju uvjeta i to: </a:t>
            </a:r>
          </a:p>
          <a:p>
            <a:pPr marL="457200" indent="-457200">
              <a:buFont typeface="+mj-lt"/>
              <a:buAutoNum type="arabicPeriod"/>
            </a:pPr>
            <a:r>
              <a:rPr lang="hr-HR" sz="2000" dirty="0"/>
              <a:t>izvod iz odgovarajućeg službenog </a:t>
            </a:r>
            <a:r>
              <a:rPr lang="hr-HR" sz="2000" dirty="0" smtClean="0"/>
              <a:t>registra,</a:t>
            </a:r>
          </a:p>
          <a:p>
            <a:pPr marL="457200" indent="-457200">
              <a:buFont typeface="+mj-lt"/>
              <a:buAutoNum type="arabicPeriod"/>
            </a:pPr>
            <a:r>
              <a:rPr lang="hr-HR" sz="2000" dirty="0" smtClean="0"/>
              <a:t>izjavu </a:t>
            </a:r>
            <a:r>
              <a:rPr lang="hr-HR" sz="2000" dirty="0"/>
              <a:t>o registriranom području djelovanja u Osječko-baranjskoj </a:t>
            </a:r>
            <a:r>
              <a:rPr lang="hr-HR" sz="2000" dirty="0" smtClean="0"/>
              <a:t>županiji – sami napisati (nema službenog obrasca,</a:t>
            </a:r>
            <a:endParaRPr lang="hr-HR" sz="2000" dirty="0"/>
          </a:p>
          <a:p>
            <a:pPr marL="457200" lvl="0" indent="-457200">
              <a:buFont typeface="+mj-lt"/>
              <a:buAutoNum type="arabicPeriod"/>
            </a:pPr>
            <a:r>
              <a:rPr lang="hr-HR" sz="2000" dirty="0"/>
              <a:t>popunjeni obrazac Ku1 (obrazac objavljen na web stranici Županije),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dirty="0"/>
              <a:t>popunjeni obrazac Ku2 (obrazac objavljen na web stranici Županije),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dirty="0"/>
              <a:t>opisno godišnje izvješće o radu i financijskom poslovanju u prethodnom razdoblju,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dirty="0"/>
              <a:t>propisani financijski izvještaj predan FINA-i za 2017. godinu,</a:t>
            </a:r>
          </a:p>
          <a:p>
            <a:pPr marL="0" indent="0">
              <a:buNone/>
            </a:pPr>
            <a:r>
              <a:rPr lang="hr-HR" sz="2000" dirty="0"/>
              <a:t> </a:t>
            </a:r>
          </a:p>
          <a:p>
            <a:pPr marL="0" indent="0">
              <a:buNone/>
            </a:pPr>
            <a:r>
              <a:rPr lang="hr-HR" sz="2000" dirty="0"/>
              <a:t>Fizička osoba prijavi obvezno prilaže: 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dirty="0"/>
              <a:t>popunjeni obrazac Ku1 (obrazac objavljen na web stranici Županije),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dirty="0"/>
              <a:t>popunjeni obrazac Ku2 (obrazac objavljen na web stranici Županije),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000" dirty="0"/>
              <a:t>dokaz o </a:t>
            </a:r>
            <a:r>
              <a:rPr lang="hr-HR" sz="2000" dirty="0" smtClean="0"/>
              <a:t>prebivalištu – preslika osobne.</a:t>
            </a:r>
            <a:endParaRPr lang="hr-HR" sz="2000" dirty="0"/>
          </a:p>
          <a:p>
            <a:pPr lvl="0"/>
            <a:endParaRPr lang="hr-HR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1309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8795" y="2715714"/>
            <a:ext cx="10515601" cy="3323064"/>
          </a:xfrm>
        </p:spPr>
        <p:txBody>
          <a:bodyPr>
            <a:normAutofit/>
          </a:bodyPr>
          <a:lstStyle/>
          <a:p>
            <a:pPr algn="l"/>
            <a:r>
              <a:rPr lang="hr-H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Kontakt podaci za sve upite:</a:t>
            </a:r>
          </a:p>
          <a:p>
            <a:pPr algn="l"/>
            <a:endParaRPr lang="hr-HR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Mandina Kljenak   031 221 641; </a:t>
            </a:r>
            <a:r>
              <a:rPr lang="hr-HR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mandina.kljenak@obz.hr</a:t>
            </a:r>
            <a:r>
              <a:rPr lang="hr-HR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endParaRPr lang="hr-HR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r-HR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 informacije o JAVNOM POZIVU možete pronaći na www.obz.hr</a:t>
            </a:r>
            <a:endParaRPr lang="hr-HR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43" y="553430"/>
            <a:ext cx="1106062" cy="16656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08663" y="936032"/>
            <a:ext cx="9288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OSJEČKO-BARANJSKA ŽUPANIJA</a:t>
            </a:r>
            <a:endParaRPr lang="hr-H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9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NAJČEŠĆE POGREŠKE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19029" y="1690688"/>
            <a:ext cx="10353942" cy="4737545"/>
          </a:xfrm>
        </p:spPr>
        <p:txBody>
          <a:bodyPr>
            <a:normAutofit fontScale="92500" lnSpcReduction="20000"/>
          </a:bodyPr>
          <a:lstStyle/>
          <a:p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Nepotpuna natječajna dokumentacija</a:t>
            </a:r>
          </a:p>
          <a:p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Umjesto Izvoda iz registra udruga pojedine udruge dostave Rješenje o registraciji</a:t>
            </a:r>
          </a:p>
          <a:p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Detaljan opis programa se često zaboravlja priložiti – opis iz obrazaca nije dovoljan</a:t>
            </a:r>
          </a:p>
          <a:p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Neusklađeni financijski podaci u obrascima u Ud1 i Ud2 odnosno Ku1 i Ku2</a:t>
            </a:r>
          </a:p>
          <a:p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Naziv udruge – treba navesti puni naziv iz registra udruga </a:t>
            </a:r>
          </a:p>
          <a:p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Naziv projekta se zaboravlja napisati u oba obrasca</a:t>
            </a:r>
          </a:p>
          <a:p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Ud1 i Ud2 se moraju dostaviti i elektronski obavezno na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udruge@obz.hr</a:t>
            </a:r>
            <a:endParaRPr lang="hr-H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Zaboravlja se odrediti područje na koje se udruga prijavljuje (1-10)</a:t>
            </a:r>
          </a:p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Izvješće koje je predano FINA-i – zaboravlja se priložiti</a:t>
            </a:r>
          </a:p>
          <a:p>
            <a:endParaRPr lang="hr-HR" dirty="0" smtClean="0"/>
          </a:p>
          <a:p>
            <a:pPr marL="514350" indent="-514350">
              <a:buFont typeface="+mj-lt"/>
              <a:buAutoNum type="arabicPeriod"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98483082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</TotalTime>
  <Words>1275</Words>
  <Application>Microsoft Office PowerPoint</Application>
  <PresentationFormat>Widescreen</PresentationFormat>
  <Paragraphs>150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Corbel</vt:lpstr>
      <vt:lpstr>Times New Roman</vt:lpstr>
      <vt:lpstr>Depth</vt:lpstr>
      <vt:lpstr>PowerPoint Presentation</vt:lpstr>
      <vt:lpstr>Opći uvjeti za podnošenje prijava</vt:lpstr>
      <vt:lpstr>Područja koja će se sufinancirati</vt:lpstr>
      <vt:lpstr>Dokumentacija potrebna za prijavu</vt:lpstr>
      <vt:lpstr>POSEBNO OBRATITI POZORNOST kod pisanja prijave – UD1 obrazac</vt:lpstr>
      <vt:lpstr>Dokumentacija potrebna za izvješće</vt:lpstr>
      <vt:lpstr>POSEBNO OBRATITI POZORNOST kod pisanja izvješća – UD3 i UD4 obrazac</vt:lpstr>
      <vt:lpstr>WEB STRANICE na kojima se nalaze                  potrebne informacije za prijavu na Javni poziv</vt:lpstr>
      <vt:lpstr>PowerPoint Presentation</vt:lpstr>
      <vt:lpstr>PowerPoint Presentation</vt:lpstr>
      <vt:lpstr>Opći uvjeti za podnošenje prijava</vt:lpstr>
      <vt:lpstr>Dokumentacija potrebna za prijavu</vt:lpstr>
      <vt:lpstr>PowerPoint Presentation</vt:lpstr>
      <vt:lpstr>NAJČEŠĆE POGREŠKE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Ante Pandžić</dc:creator>
  <cp:lastModifiedBy>Ante Pandžić</cp:lastModifiedBy>
  <cp:revision>42</cp:revision>
  <cp:lastPrinted>2018-01-04T11:07:01Z</cp:lastPrinted>
  <dcterms:created xsi:type="dcterms:W3CDTF">2018-01-02T09:45:14Z</dcterms:created>
  <dcterms:modified xsi:type="dcterms:W3CDTF">2019-02-12T07:15:42Z</dcterms:modified>
</cp:coreProperties>
</file>