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3" r:id="rId1"/>
  </p:sldMasterIdLst>
  <p:notesMasterIdLst>
    <p:notesMasterId r:id="rId20"/>
  </p:notesMasterIdLst>
  <p:sldIdLst>
    <p:sldId id="256" r:id="rId2"/>
    <p:sldId id="340" r:id="rId3"/>
    <p:sldId id="346" r:id="rId4"/>
    <p:sldId id="343" r:id="rId5"/>
    <p:sldId id="257" r:id="rId6"/>
    <p:sldId id="266" r:id="rId7"/>
    <p:sldId id="345" r:id="rId8"/>
    <p:sldId id="344" r:id="rId9"/>
    <p:sldId id="269" r:id="rId10"/>
    <p:sldId id="304" r:id="rId11"/>
    <p:sldId id="306" r:id="rId12"/>
    <p:sldId id="307" r:id="rId13"/>
    <p:sldId id="347" r:id="rId14"/>
    <p:sldId id="308" r:id="rId15"/>
    <p:sldId id="339" r:id="rId16"/>
    <p:sldId id="309" r:id="rId17"/>
    <p:sldId id="338" r:id="rId18"/>
    <p:sldId id="30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8E7"/>
    <a:srgbClr val="E7EBF5"/>
    <a:srgbClr val="F8C7BA"/>
    <a:srgbClr val="FCE9E4"/>
    <a:srgbClr val="E2F9B9"/>
    <a:srgbClr val="FFCC99"/>
    <a:srgbClr val="F7DED3"/>
    <a:srgbClr val="7F804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66" autoAdjust="0"/>
    <p:restoredTop sz="86439" autoAdjust="0"/>
  </p:normalViewPr>
  <p:slideViewPr>
    <p:cSldViewPr snapToGrid="0">
      <p:cViewPr varScale="1">
        <p:scale>
          <a:sx n="114" d="100"/>
          <a:sy n="114" d="100"/>
        </p:scale>
        <p:origin x="1116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dirty="0"/>
              <a:t>Proračun</a:t>
            </a:r>
            <a:r>
              <a:rPr lang="hr-HR" baseline="0" dirty="0"/>
              <a:t> Osječko-baranjske županije za 2022. godinu</a:t>
            </a:r>
            <a:endParaRPr lang="hr-HR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List1!$C$2:$E$2</c:f>
              <c:strCache>
                <c:ptCount val="3"/>
                <c:pt idx="0">
                  <c:v>Proračun 2022.</c:v>
                </c:pt>
                <c:pt idx="1">
                  <c:v>I. rebalans 2022.</c:v>
                </c:pt>
                <c:pt idx="2">
                  <c:v>II.rebalans 2022.</c:v>
                </c:pt>
              </c:strCache>
            </c:strRef>
          </c:cat>
          <c:val>
            <c:numRef>
              <c:f>List1!$C$3:$E$3</c:f>
              <c:numCache>
                <c:formatCode>#,##0.00</c:formatCode>
                <c:ptCount val="3"/>
                <c:pt idx="0">
                  <c:v>1796447217</c:v>
                </c:pt>
                <c:pt idx="1">
                  <c:v>1901411288.6900001</c:v>
                </c:pt>
                <c:pt idx="2">
                  <c:v>1907287173.5699999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A0-4F45-8DF1-D07DC31DD43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72398040"/>
        <c:axId val="372398368"/>
      </c:barChart>
      <c:catAx>
        <c:axId val="372398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72398368"/>
        <c:crosses val="autoZero"/>
        <c:auto val="1"/>
        <c:lblAlgn val="ctr"/>
        <c:lblOffset val="100"/>
        <c:noMultiLvlLbl val="0"/>
      </c:catAx>
      <c:valAx>
        <c:axId val="37239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72398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2E1BDA-7BDD-4C08-96C4-DDD6EC37AA78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AC0071D4-AB44-4483-A1D8-820D6D265DBE}">
      <dgm:prSet phldrT="[Tekst]" custT="1"/>
      <dgm:spPr/>
      <dgm:t>
        <a:bodyPr/>
        <a:lstStyle/>
        <a:p>
          <a:pPr algn="ctr"/>
          <a:endParaRPr lang="hr-HR" sz="1800" dirty="0"/>
        </a:p>
        <a:p>
          <a:pPr algn="ctr"/>
          <a:r>
            <a:rPr lang="hr-HR" sz="1400" dirty="0"/>
            <a:t>Prihodi od poreza</a:t>
          </a:r>
        </a:p>
      </dgm:t>
    </dgm:pt>
    <dgm:pt modelId="{3DC430B9-0232-46AA-9E36-0F43D95F563D}" type="sibTrans" cxnId="{AD950C12-A9AC-4B1A-AB27-669BA99D8A3C}">
      <dgm:prSet/>
      <dgm:spPr/>
      <dgm:t>
        <a:bodyPr/>
        <a:lstStyle/>
        <a:p>
          <a:endParaRPr lang="hr-HR"/>
        </a:p>
      </dgm:t>
    </dgm:pt>
    <dgm:pt modelId="{A977C5D8-2DE7-490B-9385-1A55DBF69F71}" type="parTrans" cxnId="{AD950C12-A9AC-4B1A-AB27-669BA99D8A3C}">
      <dgm:prSet/>
      <dgm:spPr/>
      <dgm:t>
        <a:bodyPr/>
        <a:lstStyle/>
        <a:p>
          <a:endParaRPr lang="hr-HR"/>
        </a:p>
      </dgm:t>
    </dgm:pt>
    <dgm:pt modelId="{9B59D1F4-AE5B-4877-BBB4-40774F92E1F7}" type="pres">
      <dgm:prSet presAssocID="{102E1BDA-7BDD-4C08-96C4-DDD6EC37AA78}" presName="arrowDiagram" presStyleCnt="0">
        <dgm:presLayoutVars>
          <dgm:chMax val="5"/>
          <dgm:dir/>
          <dgm:resizeHandles val="exact"/>
        </dgm:presLayoutVars>
      </dgm:prSet>
      <dgm:spPr/>
    </dgm:pt>
    <dgm:pt modelId="{084A7E5A-DC94-4BE2-B339-C81D38B85210}" type="pres">
      <dgm:prSet presAssocID="{102E1BDA-7BDD-4C08-96C4-DDD6EC37AA78}" presName="arrow" presStyleLbl="bgShp" presStyleIdx="0" presStyleCnt="1" custLinFactNeighborX="-10680" custLinFactNeighborY="5054"/>
      <dgm:spPr/>
    </dgm:pt>
    <dgm:pt modelId="{0ABBFFCA-DA84-4BF9-A498-6D5762133453}" type="pres">
      <dgm:prSet presAssocID="{102E1BDA-7BDD-4C08-96C4-DDD6EC37AA78}" presName="arrowDiagram1" presStyleCnt="0">
        <dgm:presLayoutVars>
          <dgm:bulletEnabled val="1"/>
        </dgm:presLayoutVars>
      </dgm:prSet>
      <dgm:spPr/>
    </dgm:pt>
    <dgm:pt modelId="{C5DC2003-35B8-4AE4-A0B6-D0B986530518}" type="pres">
      <dgm:prSet presAssocID="{AC0071D4-AB44-4483-A1D8-820D6D265DBE}" presName="bullet1" presStyleLbl="node1" presStyleIdx="0" presStyleCnt="1" custLinFactNeighborX="-28776" custLinFactNeighborY="-24185"/>
      <dgm:spPr/>
    </dgm:pt>
    <dgm:pt modelId="{F1D95DBC-F488-4F54-854F-3936E9B43C5A}" type="pres">
      <dgm:prSet presAssocID="{AC0071D4-AB44-4483-A1D8-820D6D265DBE}" presName="textBox1" presStyleLbl="revTx" presStyleIdx="0" presStyleCnt="1" custScaleX="95807" custScaleY="82903" custLinFactNeighborX="-12477" custLinFactNeighborY="503">
        <dgm:presLayoutVars>
          <dgm:bulletEnabled val="1"/>
        </dgm:presLayoutVars>
      </dgm:prSet>
      <dgm:spPr/>
    </dgm:pt>
  </dgm:ptLst>
  <dgm:cxnLst>
    <dgm:cxn modelId="{AD950C12-A9AC-4B1A-AB27-669BA99D8A3C}" srcId="{102E1BDA-7BDD-4C08-96C4-DDD6EC37AA78}" destId="{AC0071D4-AB44-4483-A1D8-820D6D265DBE}" srcOrd="0" destOrd="0" parTransId="{A977C5D8-2DE7-490B-9385-1A55DBF69F71}" sibTransId="{3DC430B9-0232-46AA-9E36-0F43D95F563D}"/>
    <dgm:cxn modelId="{9A1679A8-429E-4BC8-B78E-693027685C6E}" type="presOf" srcId="{AC0071D4-AB44-4483-A1D8-820D6D265DBE}" destId="{F1D95DBC-F488-4F54-854F-3936E9B43C5A}" srcOrd="0" destOrd="0" presId="urn:microsoft.com/office/officeart/2005/8/layout/arrow2"/>
    <dgm:cxn modelId="{72CD23BC-F211-469F-8CF9-158530902BD3}" type="presOf" srcId="{102E1BDA-7BDD-4C08-96C4-DDD6EC37AA78}" destId="{9B59D1F4-AE5B-4877-BBB4-40774F92E1F7}" srcOrd="0" destOrd="0" presId="urn:microsoft.com/office/officeart/2005/8/layout/arrow2"/>
    <dgm:cxn modelId="{C24551F4-9A6F-4031-B8E3-AA77155307CC}" type="presParOf" srcId="{9B59D1F4-AE5B-4877-BBB4-40774F92E1F7}" destId="{084A7E5A-DC94-4BE2-B339-C81D38B85210}" srcOrd="0" destOrd="0" presId="urn:microsoft.com/office/officeart/2005/8/layout/arrow2"/>
    <dgm:cxn modelId="{42DC8D95-0713-4D62-809F-B460F18E2722}" type="presParOf" srcId="{9B59D1F4-AE5B-4877-BBB4-40774F92E1F7}" destId="{0ABBFFCA-DA84-4BF9-A498-6D5762133453}" srcOrd="1" destOrd="0" presId="urn:microsoft.com/office/officeart/2005/8/layout/arrow2"/>
    <dgm:cxn modelId="{6FAAF23A-74F5-4DB3-A032-F9A2A2A9791A}" type="presParOf" srcId="{0ABBFFCA-DA84-4BF9-A498-6D5762133453}" destId="{C5DC2003-35B8-4AE4-A0B6-D0B986530518}" srcOrd="0" destOrd="0" presId="urn:microsoft.com/office/officeart/2005/8/layout/arrow2"/>
    <dgm:cxn modelId="{9AA59626-ECD7-452C-84F1-D6BF33DB2FF7}" type="presParOf" srcId="{0ABBFFCA-DA84-4BF9-A498-6D5762133453}" destId="{F1D95DBC-F488-4F54-854F-3936E9B43C5A}" srcOrd="1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D8F09C-D15B-4C81-B3BF-7B645B5C2BEC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06A1CA88-A8F1-4FED-8E46-1EF667C41FDA}">
      <dgm:prSet phldrT="[Tekst]"/>
      <dgm:spPr/>
      <dgm:t>
        <a:bodyPr/>
        <a:lstStyle/>
        <a:p>
          <a:r>
            <a:rPr lang="hr-HR" dirty="0"/>
            <a:t>Prihodi od pomoći</a:t>
          </a:r>
        </a:p>
      </dgm:t>
    </dgm:pt>
    <dgm:pt modelId="{EEE39565-A6C7-4F8E-A993-3F9B72DB260B}" type="parTrans" cxnId="{B05A403A-C809-4224-9360-921E2CE709D9}">
      <dgm:prSet/>
      <dgm:spPr/>
      <dgm:t>
        <a:bodyPr/>
        <a:lstStyle/>
        <a:p>
          <a:endParaRPr lang="hr-HR"/>
        </a:p>
      </dgm:t>
    </dgm:pt>
    <dgm:pt modelId="{4242B156-A3E5-4466-9B71-5007FCDB133A}" type="sibTrans" cxnId="{B05A403A-C809-4224-9360-921E2CE709D9}">
      <dgm:prSet/>
      <dgm:spPr/>
      <dgm:t>
        <a:bodyPr/>
        <a:lstStyle/>
        <a:p>
          <a:endParaRPr lang="hr-HR"/>
        </a:p>
      </dgm:t>
    </dgm:pt>
    <dgm:pt modelId="{2657CFC7-468B-47AF-857C-159A06C591BC}" type="pres">
      <dgm:prSet presAssocID="{B0D8F09C-D15B-4C81-B3BF-7B645B5C2BEC}" presName="Name0" presStyleCnt="0">
        <dgm:presLayoutVars>
          <dgm:chMax val="7"/>
          <dgm:chPref val="5"/>
        </dgm:presLayoutVars>
      </dgm:prSet>
      <dgm:spPr/>
    </dgm:pt>
    <dgm:pt modelId="{9000EB7F-1E44-4521-A8FE-0AB5E40FDDB8}" type="pres">
      <dgm:prSet presAssocID="{B0D8F09C-D15B-4C81-B3BF-7B645B5C2BEC}" presName="arrowNode" presStyleLbl="node1" presStyleIdx="0" presStyleCnt="1" custAng="20642199" custScaleX="130765"/>
      <dgm:spPr/>
    </dgm:pt>
    <dgm:pt modelId="{93B75855-99BF-47CF-A7D5-191B37DB484D}" type="pres">
      <dgm:prSet presAssocID="{06A1CA88-A8F1-4FED-8E46-1EF667C41FDA}" presName="txNode1" presStyleLbl="revTx" presStyleIdx="0" presStyleCnt="1" custScaleX="132617" custLinFactY="100000" custLinFactNeighborX="25762" custLinFactNeighborY="179921">
        <dgm:presLayoutVars>
          <dgm:bulletEnabled val="1"/>
        </dgm:presLayoutVars>
      </dgm:prSet>
      <dgm:spPr/>
    </dgm:pt>
  </dgm:ptLst>
  <dgm:cxnLst>
    <dgm:cxn modelId="{B05A403A-C809-4224-9360-921E2CE709D9}" srcId="{B0D8F09C-D15B-4C81-B3BF-7B645B5C2BEC}" destId="{06A1CA88-A8F1-4FED-8E46-1EF667C41FDA}" srcOrd="0" destOrd="0" parTransId="{EEE39565-A6C7-4F8E-A993-3F9B72DB260B}" sibTransId="{4242B156-A3E5-4466-9B71-5007FCDB133A}"/>
    <dgm:cxn modelId="{7F0DDAC2-12EE-4AB5-9F1F-111039221974}" type="presOf" srcId="{B0D8F09C-D15B-4C81-B3BF-7B645B5C2BEC}" destId="{2657CFC7-468B-47AF-857C-159A06C591BC}" srcOrd="0" destOrd="0" presId="urn:microsoft.com/office/officeart/2009/3/layout/DescendingProcess"/>
    <dgm:cxn modelId="{661105EE-0E80-4CEB-B388-222FA2178505}" type="presOf" srcId="{06A1CA88-A8F1-4FED-8E46-1EF667C41FDA}" destId="{93B75855-99BF-47CF-A7D5-191B37DB484D}" srcOrd="0" destOrd="0" presId="urn:microsoft.com/office/officeart/2009/3/layout/DescendingProcess"/>
    <dgm:cxn modelId="{80B357F3-144B-4057-9C81-39B5133C4F30}" type="presParOf" srcId="{2657CFC7-468B-47AF-857C-159A06C591BC}" destId="{9000EB7F-1E44-4521-A8FE-0AB5E40FDDB8}" srcOrd="0" destOrd="0" presId="urn:microsoft.com/office/officeart/2009/3/layout/DescendingProcess"/>
    <dgm:cxn modelId="{009CED5A-1E8C-4894-BE63-171B7032ED2B}" type="presParOf" srcId="{2657CFC7-468B-47AF-857C-159A06C591BC}" destId="{93B75855-99BF-47CF-A7D5-191B37DB484D}" srcOrd="1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4A7E5A-DC94-4BE2-B339-C81D38B85210}">
      <dsp:nvSpPr>
        <dsp:cNvPr id="0" name=""/>
        <dsp:cNvSpPr/>
      </dsp:nvSpPr>
      <dsp:spPr>
        <a:xfrm>
          <a:off x="1327490" y="0"/>
          <a:ext cx="3333848" cy="208365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DC2003-35B8-4AE4-A0B6-D0B986530518}">
      <dsp:nvSpPr>
        <dsp:cNvPr id="0" name=""/>
        <dsp:cNvSpPr/>
      </dsp:nvSpPr>
      <dsp:spPr>
        <a:xfrm>
          <a:off x="4156279" y="362899"/>
          <a:ext cx="246704" cy="2467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D95DBC-F488-4F54-854F-3936E9B43C5A}">
      <dsp:nvSpPr>
        <dsp:cNvPr id="0" name=""/>
        <dsp:cNvSpPr/>
      </dsp:nvSpPr>
      <dsp:spPr>
        <a:xfrm>
          <a:off x="2878656" y="685105"/>
          <a:ext cx="1277623" cy="1274830"/>
        </a:xfrm>
        <a:prstGeom prst="round2Diag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30724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 dirty="0"/>
            <a:t>Prihodi od poreza</a:t>
          </a:r>
        </a:p>
      </dsp:txBody>
      <dsp:txXfrm>
        <a:off x="2940888" y="747337"/>
        <a:ext cx="1153159" cy="11503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0EB7F-1E44-4521-A8FE-0AB5E40FDDB8}">
      <dsp:nvSpPr>
        <dsp:cNvPr id="0" name=""/>
        <dsp:cNvSpPr/>
      </dsp:nvSpPr>
      <dsp:spPr>
        <a:xfrm rot="3438573">
          <a:off x="2062250" y="157847"/>
          <a:ext cx="2296253" cy="2644527"/>
        </a:xfrm>
        <a:prstGeom prst="swooshArrow">
          <a:avLst>
            <a:gd name="adj1" fmla="val 16310"/>
            <a:gd name="adj2" fmla="val 313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B75855-99BF-47CF-A7D5-191B37DB484D}">
      <dsp:nvSpPr>
        <dsp:cNvPr id="0" name=""/>
        <dsp:cNvSpPr/>
      </dsp:nvSpPr>
      <dsp:spPr>
        <a:xfrm>
          <a:off x="1875245" y="1325805"/>
          <a:ext cx="1597783" cy="473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dirty="0"/>
            <a:t>Prihodi od pomoći</a:t>
          </a:r>
        </a:p>
      </dsp:txBody>
      <dsp:txXfrm>
        <a:off x="1875245" y="1325805"/>
        <a:ext cx="1597783" cy="4736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A514425-9EE0-4575-A04F-63DB8D36BBB5}" type="datetimeFigureOut">
              <a:rPr lang="hr-HR"/>
              <a:pPr>
                <a:defRPr/>
              </a:pPr>
              <a:t>28.11.2022.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r-H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hr-H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519D9D7-E886-440B-8943-EB4727C6F32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105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861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103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11/28/2022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688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11/28/2022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914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11/28/2022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031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11/28/2022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409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11/28/2022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848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11/28/2022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4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726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4626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325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0669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18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621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96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artisticPencilGrayscale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938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  <p:sldLayoutId id="2147483925" r:id="rId12"/>
    <p:sldLayoutId id="2147483926" r:id="rId13"/>
    <p:sldLayoutId id="2147483927" r:id="rId14"/>
    <p:sldLayoutId id="2147483928" r:id="rId15"/>
    <p:sldLayoutId id="21474839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ctrTitle"/>
          </p:nvPr>
        </p:nvSpPr>
        <p:spPr>
          <a:xfrm>
            <a:off x="1803634" y="3171039"/>
            <a:ext cx="9286612" cy="245166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hr-HR" sz="2800" dirty="0">
                <a:latin typeface="Bahnschrift SemiLight" panose="020B0502040204020203" pitchFamily="34" charset="0"/>
              </a:rPr>
              <a:t>                            </a:t>
            </a:r>
            <a:br>
              <a:rPr lang="hr-HR" sz="2800" dirty="0">
                <a:latin typeface="Bahnschrift SemiLight" panose="020B0502040204020203" pitchFamily="34" charset="0"/>
              </a:rPr>
            </a:br>
            <a:r>
              <a:rPr lang="hr-HR" sz="4000" dirty="0">
                <a:solidFill>
                  <a:schemeClr val="accent2"/>
                </a:solidFill>
                <a:latin typeface="Bahnschrift SemiLight" panose="020B0502040204020203" pitchFamily="34" charset="0"/>
              </a:rPr>
              <a:t>    </a:t>
            </a:r>
            <a:r>
              <a:rPr lang="hr-HR" sz="4000" b="1" dirty="0">
                <a:solidFill>
                  <a:schemeClr val="accent2"/>
                </a:solidFill>
                <a:latin typeface="Bahnschrift SemiLight" panose="020B0502040204020203" pitchFamily="34" charset="0"/>
              </a:rPr>
              <a:t>REBALANS PRORAČUNA 2022.  </a:t>
            </a:r>
            <a:br>
              <a:rPr lang="hr-HR" sz="4000" dirty="0">
                <a:solidFill>
                  <a:schemeClr val="accent2"/>
                </a:solidFill>
                <a:latin typeface="Bahnschrift SemiLight" panose="020B0502040204020203" pitchFamily="34" charset="0"/>
              </a:rPr>
            </a:br>
            <a:r>
              <a:rPr lang="hr-HR" sz="2000" dirty="0">
                <a:solidFill>
                  <a:schemeClr val="accent1">
                    <a:lumMod val="75000"/>
                  </a:schemeClr>
                </a:solidFill>
                <a:latin typeface="Bahnschrift SemiLight" panose="020B0502040204020203" pitchFamily="34" charset="0"/>
              </a:rPr>
              <a:t>II. IZMJENE I DOPUNE PRORAČUNA</a:t>
            </a:r>
            <a:br>
              <a:rPr lang="hr-HR" sz="2000" dirty="0">
                <a:solidFill>
                  <a:schemeClr val="accent1">
                    <a:lumMod val="75000"/>
                  </a:schemeClr>
                </a:solidFill>
                <a:latin typeface="Bahnschrift SemiLight" panose="020B0502040204020203" pitchFamily="34" charset="0"/>
              </a:rPr>
            </a:br>
            <a:r>
              <a:rPr lang="hr-HR" sz="2000" dirty="0">
                <a:solidFill>
                  <a:schemeClr val="accent1">
                    <a:lumMod val="75000"/>
                  </a:schemeClr>
                </a:solidFill>
                <a:latin typeface="Bahnschrift SemiLight" panose="020B0502040204020203" pitchFamily="34" charset="0"/>
              </a:rPr>
              <a:t> OSJEČKO-BARANJSKE ŽUPANIJE ZA 2022. GODINU</a:t>
            </a:r>
            <a:br>
              <a:rPr lang="hr-HR" sz="2800" dirty="0">
                <a:latin typeface="Bahnschrift SemiLight" panose="020B0502040204020203" pitchFamily="34" charset="0"/>
              </a:rPr>
            </a:br>
            <a:br>
              <a:rPr lang="hr-HR" sz="2800" dirty="0">
                <a:latin typeface="Bahnschrift SemiLight" panose="020B0502040204020203" pitchFamily="34" charset="0"/>
              </a:rPr>
            </a:br>
            <a:br>
              <a:rPr lang="hr-HR" sz="2800" dirty="0">
                <a:latin typeface="Bahnschrift SemiLight" panose="020B0502040204020203" pitchFamily="34" charset="0"/>
              </a:rPr>
            </a:br>
            <a:r>
              <a:rPr lang="hr-HR" sz="2800" dirty="0"/>
              <a:t>	</a:t>
            </a:r>
            <a:r>
              <a:rPr lang="hr-HR" sz="2800" dirty="0">
                <a:latin typeface="Bahnschrift SemiLight" panose="020B0502040204020203" pitchFamily="34" charset="0"/>
              </a:rPr>
              <a:t>                                      </a:t>
            </a:r>
            <a:r>
              <a:rPr lang="hr-HR" sz="2400" b="1" dirty="0">
                <a:solidFill>
                  <a:schemeClr val="accent2"/>
                </a:solidFill>
                <a:latin typeface="Bahnschrift SemiLight" panose="020B0502040204020203" pitchFamily="34" charset="0"/>
              </a:rPr>
              <a:t>- VODIČ ZA GRAĐANE -</a:t>
            </a:r>
            <a:endParaRPr lang="hr-HR" sz="2400" b="1" dirty="0">
              <a:solidFill>
                <a:schemeClr val="accent2"/>
              </a:solidFill>
            </a:endParaRPr>
          </a:p>
        </p:txBody>
      </p:sp>
      <p:sp>
        <p:nvSpPr>
          <p:cNvPr id="18434" name="Subtitle 2"/>
          <p:cNvSpPr>
            <a:spLocks noGrp="1"/>
          </p:cNvSpPr>
          <p:nvPr>
            <p:ph type="subTitle" idx="1"/>
          </p:nvPr>
        </p:nvSpPr>
        <p:spPr>
          <a:xfrm>
            <a:off x="1803634" y="5712903"/>
            <a:ext cx="8984608" cy="785251"/>
          </a:xfrm>
        </p:spPr>
        <p:txBody>
          <a:bodyPr>
            <a:normAutofit/>
          </a:bodyPr>
          <a:lstStyle/>
          <a:p>
            <a:pPr algn="r" eaLnBrk="1" hangingPunct="1"/>
            <a:endParaRPr lang="hr-HR" sz="1600" dirty="0">
              <a:solidFill>
                <a:srgbClr val="595959"/>
              </a:solidFill>
            </a:endParaRPr>
          </a:p>
          <a:p>
            <a:pPr algn="r" eaLnBrk="1" hangingPunct="1"/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Studeni 2022.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0D6C5251-0D9A-45F6-867C-4465317E4A37}"/>
              </a:ext>
            </a:extLst>
          </p:cNvPr>
          <p:cNvSpPr txBox="1"/>
          <p:nvPr/>
        </p:nvSpPr>
        <p:spPr>
          <a:xfrm>
            <a:off x="1174459" y="621103"/>
            <a:ext cx="9813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>
                <a:solidFill>
                  <a:schemeClr val="accent2"/>
                </a:solidFill>
              </a:rPr>
              <a:t>Osječko-baranjska županija</a:t>
            </a:r>
          </a:p>
          <a:p>
            <a:r>
              <a:rPr lang="hr-HR" sz="1400" dirty="0">
                <a:solidFill>
                  <a:schemeClr val="accent2"/>
                </a:solidFill>
              </a:rPr>
              <a:t>Upravni odjel za javne financije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C1E5E2B-6AE9-38D0-9278-AB833414A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584" y="664823"/>
            <a:ext cx="10146054" cy="1015931"/>
          </a:xfrm>
        </p:spPr>
        <p:txBody>
          <a:bodyPr>
            <a:normAutofit/>
          </a:bodyPr>
          <a:lstStyle/>
          <a:p>
            <a:r>
              <a:rPr lang="hr-HR" sz="3200" dirty="0"/>
              <a:t>ŠTO JE PRORAČUN?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7662AC1-B71F-AAE1-11B8-97FA3A568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6128" y="1602298"/>
            <a:ext cx="8103766" cy="4787762"/>
          </a:xfrm>
        </p:spPr>
        <p:txBody>
          <a:bodyPr>
            <a:normAutofit/>
          </a:bodyPr>
          <a:lstStyle/>
          <a:p>
            <a:pPr algn="just"/>
            <a:r>
              <a:rPr lang="hr-HR" sz="2000" dirty="0"/>
              <a:t>Proračun je temeljni financijski dokument u kojem su iskazani svi planirani godišnji prihodi i primici te rashodi i izdaci za jednu fiskalnu ili proračunsku godinu kao i projekcije proračuna za sljedeće dvije proračunske godine. </a:t>
            </a:r>
          </a:p>
          <a:p>
            <a:pPr algn="just"/>
            <a:r>
              <a:rPr lang="hr-HR" sz="2000" dirty="0"/>
              <a:t>Iz Proračuna saznajemo što sve Županija financira te koliko novca izdvaja za pojedine javne funkcije poput školstva, zdravstva, gospodarstva, poljoprivrede, turizma itd.</a:t>
            </a:r>
          </a:p>
        </p:txBody>
      </p:sp>
    </p:spTree>
    <p:extLst>
      <p:ext uri="{BB962C8B-B14F-4D97-AF65-F5344CB8AC3E}">
        <p14:creationId xmlns:p14="http://schemas.microsoft.com/office/powerpoint/2010/main" val="2818595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174AF17-410B-365C-749B-9FCC6191F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5953" y="609600"/>
            <a:ext cx="8133711" cy="992777"/>
          </a:xfrm>
        </p:spPr>
        <p:txBody>
          <a:bodyPr>
            <a:normAutofit fontScale="90000"/>
          </a:bodyPr>
          <a:lstStyle/>
          <a:p>
            <a:r>
              <a:rPr lang="hr-HR" sz="3600" dirty="0"/>
              <a:t>PRORAČUN OSJEČKO-BARANJSKE ŽUPANIJE</a:t>
            </a:r>
            <a:endParaRPr lang="hr-HR" dirty="0"/>
          </a:p>
        </p:txBody>
      </p:sp>
      <p:sp>
        <p:nvSpPr>
          <p:cNvPr id="4" name="Rezervirano mjesto sadržaja 2">
            <a:extLst>
              <a:ext uri="{FF2B5EF4-FFF2-40B4-BE49-F238E27FC236}">
                <a16:creationId xmlns:a16="http://schemas.microsoft.com/office/drawing/2014/main" id="{6098A2AE-EDE9-D233-0776-93EBCBDD2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8962" y="1602377"/>
            <a:ext cx="8133711" cy="4308845"/>
          </a:xfrm>
        </p:spPr>
        <p:txBody>
          <a:bodyPr/>
          <a:lstStyle/>
          <a:p>
            <a:pPr algn="just"/>
            <a:r>
              <a:rPr lang="hr-HR" sz="1800" b="1" dirty="0"/>
              <a:t>Proračun Osječko-baranjske županije je konsolidiran </a:t>
            </a:r>
            <a:r>
              <a:rPr lang="hr-HR" sz="1800" dirty="0"/>
              <a:t>te sadrži prikazane prihode/primitke i rashode/izdatke Osječko-baranjske županije i njenih proračunskih korisnik: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53 osnovne škole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28 srednjih škola i učeničkih domova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3 doma za starije i nemoćne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1 ustanova u kulturi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4 ostale ustanove </a:t>
            </a:r>
          </a:p>
          <a:p>
            <a:pPr marL="0" indent="0">
              <a:buNone/>
            </a:pPr>
            <a:endParaRPr lang="hr-HR" dirty="0"/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ADCA6279-4F79-BDDE-6D6C-EB4A650EAC5E}"/>
              </a:ext>
            </a:extLst>
          </p:cNvPr>
          <p:cNvSpPr/>
          <p:nvPr/>
        </p:nvSpPr>
        <p:spPr>
          <a:xfrm>
            <a:off x="1451295" y="4842164"/>
            <a:ext cx="2045687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Županijski prihodi</a:t>
            </a: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2D2F5A84-A708-4BEA-7824-F5DA95DAA3DC}"/>
              </a:ext>
            </a:extLst>
          </p:cNvPr>
          <p:cNvSpPr/>
          <p:nvPr/>
        </p:nvSpPr>
        <p:spPr>
          <a:xfrm>
            <a:off x="4171406" y="4843401"/>
            <a:ext cx="2347896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Prihodi proračunskih korisnika</a:t>
            </a:r>
          </a:p>
        </p:txBody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A140C6ED-E7AD-74C5-1F15-57A3BCE0AA08}"/>
              </a:ext>
            </a:extLst>
          </p:cNvPr>
          <p:cNvSpPr/>
          <p:nvPr/>
        </p:nvSpPr>
        <p:spPr>
          <a:xfrm>
            <a:off x="7331254" y="4858211"/>
            <a:ext cx="1967665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Proračun OBŽ</a:t>
            </a:r>
          </a:p>
        </p:txBody>
      </p:sp>
      <p:sp>
        <p:nvSpPr>
          <p:cNvPr id="10" name="Znak zbrajanja 9">
            <a:extLst>
              <a:ext uri="{FF2B5EF4-FFF2-40B4-BE49-F238E27FC236}">
                <a16:creationId xmlns:a16="http://schemas.microsoft.com/office/drawing/2014/main" id="{5B16C772-4A1D-3F2E-22C5-2680ADDF215B}"/>
              </a:ext>
            </a:extLst>
          </p:cNvPr>
          <p:cNvSpPr/>
          <p:nvPr/>
        </p:nvSpPr>
        <p:spPr>
          <a:xfrm>
            <a:off x="3496983" y="4990338"/>
            <a:ext cx="536895" cy="402671"/>
          </a:xfrm>
          <a:prstGeom prst="mathPlus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1" name="Jednako 10">
            <a:extLst>
              <a:ext uri="{FF2B5EF4-FFF2-40B4-BE49-F238E27FC236}">
                <a16:creationId xmlns:a16="http://schemas.microsoft.com/office/drawing/2014/main" id="{8FE2AA32-30E6-DC5B-AB2E-7B8A919703E7}"/>
              </a:ext>
            </a:extLst>
          </p:cNvPr>
          <p:cNvSpPr/>
          <p:nvPr/>
        </p:nvSpPr>
        <p:spPr>
          <a:xfrm>
            <a:off x="6619194" y="4990338"/>
            <a:ext cx="612168" cy="446712"/>
          </a:xfrm>
          <a:prstGeom prst="mathEqual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382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E31D97C-3DF8-CDA2-235E-820E7FB7D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749" y="679269"/>
            <a:ext cx="7802252" cy="646192"/>
          </a:xfrm>
        </p:spPr>
        <p:txBody>
          <a:bodyPr>
            <a:normAutofit/>
          </a:bodyPr>
          <a:lstStyle/>
          <a:p>
            <a:r>
              <a:rPr lang="hr-HR" sz="3200" dirty="0"/>
              <a:t>ŠTO JE REBALANS?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68343A7-F113-EB06-9CBA-A75102D61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2410" y="2348917"/>
            <a:ext cx="7941591" cy="3692446"/>
          </a:xfrm>
        </p:spPr>
        <p:txBody>
          <a:bodyPr>
            <a:normAutofit lnSpcReduction="10000"/>
          </a:bodyPr>
          <a:lstStyle/>
          <a:p>
            <a:pPr algn="just"/>
            <a:r>
              <a:rPr lang="hr-HR" sz="2000" dirty="0"/>
              <a:t>Rebalans je izmjena proračunskih iznosa odnosno njihovo smanjenje i/ili povećanje u odnosu na plan proračuna donesen na početku kalendarske godine.</a:t>
            </a:r>
          </a:p>
          <a:p>
            <a:pPr algn="just"/>
            <a:r>
              <a:rPr lang="hr-HR" sz="2000" dirty="0"/>
              <a:t>Do rebalansa dolazi kada se tijekom proračunske godine povećaju rashodi i izdaci odnosno smanje prihodi i primici pa se proračun mora uravnotežiti pronalaženjem novih prihoda i  primitaka, odnosno smanjenjem predviđenih rashoda i izdataka.</a:t>
            </a:r>
          </a:p>
          <a:p>
            <a:pPr algn="just"/>
            <a:r>
              <a:rPr lang="hr-HR" sz="2000" dirty="0"/>
              <a:t>Rebalansom se mijenja isključivo plan za tekuću proračunsku godinu.</a:t>
            </a:r>
          </a:p>
          <a:p>
            <a:pPr algn="just"/>
            <a:r>
              <a:rPr lang="hr-HR" sz="2000" dirty="0"/>
              <a:t>Može se raditi više puta tijekom godine, a postupak donošenja rebalansa jednak je postupku donošenja proračuna.</a:t>
            </a:r>
          </a:p>
          <a:p>
            <a:endParaRPr lang="hr-HR" dirty="0"/>
          </a:p>
          <a:p>
            <a:endParaRPr lang="hr-HR" dirty="0"/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09721515-1881-B625-36C5-27D7F6F0D788}"/>
              </a:ext>
            </a:extLst>
          </p:cNvPr>
          <p:cNvSpPr/>
          <p:nvPr/>
        </p:nvSpPr>
        <p:spPr>
          <a:xfrm>
            <a:off x="1591076" y="1488366"/>
            <a:ext cx="7544215" cy="553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0E8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chemeClr val="accent1">
                    <a:lumMod val="75000"/>
                  </a:schemeClr>
                </a:solidFill>
              </a:rPr>
              <a:t>REBALANS = IZMJENE I DOPUNE PRORAČUNA</a:t>
            </a:r>
          </a:p>
        </p:txBody>
      </p:sp>
    </p:spTree>
    <p:extLst>
      <p:ext uri="{BB962C8B-B14F-4D97-AF65-F5344CB8AC3E}">
        <p14:creationId xmlns:p14="http://schemas.microsoft.com/office/powerpoint/2010/main" val="2656882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1480456" y="720864"/>
            <a:ext cx="9605555" cy="94485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r-HR" sz="3200" dirty="0"/>
              <a:t>PRORAČUN OSJEČKO-BARANJSKE ŽUPANIJE </a:t>
            </a:r>
            <a:br>
              <a:rPr lang="hr-HR" sz="3200" dirty="0"/>
            </a:br>
            <a:r>
              <a:rPr lang="hr-HR" sz="3200" dirty="0"/>
              <a:t>ZA 2022. GODINU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1314995" y="2159726"/>
            <a:ext cx="7845783" cy="4149688"/>
          </a:xfrm>
        </p:spPr>
        <p:txBody>
          <a:bodyPr/>
          <a:lstStyle/>
          <a:p>
            <a:pPr algn="just" eaLnBrk="1" hangingPunct="1"/>
            <a:r>
              <a:rPr lang="hr-HR" sz="2000" b="1" dirty="0">
                <a:effectLst/>
                <a:latin typeface="+mj-lt"/>
                <a:ea typeface="Times New Roman" panose="02020603050405020304" pitchFamily="18" charset="0"/>
              </a:rPr>
              <a:t>Proračun Osječko-baranjske županije za 2022</a:t>
            </a:r>
            <a:r>
              <a:rPr lang="hr-HR" sz="2000" dirty="0">
                <a:effectLst/>
                <a:latin typeface="+mj-lt"/>
                <a:ea typeface="Times New Roman" panose="02020603050405020304" pitchFamily="18" charset="0"/>
              </a:rPr>
              <a:t>. godinu donijela je Skupština Županije na 6. sjednici održanoj 16. prosinca  2021. godine u ukupnoj svoti od </a:t>
            </a:r>
            <a:r>
              <a:rPr lang="hr-HR" sz="2000" b="1" dirty="0">
                <a:effectLst/>
                <a:latin typeface="+mj-lt"/>
                <a:ea typeface="Times New Roman" panose="02020603050405020304" pitchFamily="18" charset="0"/>
              </a:rPr>
              <a:t>1.796.447.217,00  kuna. </a:t>
            </a:r>
            <a:endParaRPr lang="hr-HR" sz="2000" b="1" dirty="0">
              <a:latin typeface="+mj-lt"/>
            </a:endParaRPr>
          </a:p>
          <a:p>
            <a:pPr algn="just" eaLnBrk="1" hangingPunct="1"/>
            <a:r>
              <a:rPr lang="hr-HR" sz="20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hr-HR" sz="2000" b="1" dirty="0">
                <a:effectLst/>
                <a:latin typeface="+mj-lt"/>
                <a:ea typeface="Times New Roman" panose="02020603050405020304" pitchFamily="18" charset="0"/>
              </a:rPr>
              <a:t>Prve izmjene i dopune Proračuna</a:t>
            </a:r>
            <a:r>
              <a:rPr lang="hr-HR" sz="2000" dirty="0">
                <a:effectLst/>
                <a:latin typeface="+mj-lt"/>
                <a:ea typeface="Times New Roman" panose="02020603050405020304" pitchFamily="18" charset="0"/>
              </a:rPr>
              <a:t> Županije donesene su 27. </a:t>
            </a:r>
            <a:r>
              <a:rPr lang="hr-HR" sz="2000" dirty="0">
                <a:latin typeface="+mj-lt"/>
                <a:ea typeface="Times New Roman" panose="02020603050405020304" pitchFamily="18" charset="0"/>
              </a:rPr>
              <a:t>svibnja</a:t>
            </a:r>
            <a:r>
              <a:rPr lang="hr-HR" sz="2000" dirty="0">
                <a:effectLst/>
                <a:latin typeface="+mj-lt"/>
                <a:ea typeface="Times New Roman" panose="02020603050405020304" pitchFamily="18" charset="0"/>
              </a:rPr>
              <a:t> 2022. godine na 10. sjednici Skupštine kada je Proračun utvrđen u visini od </a:t>
            </a:r>
            <a:r>
              <a:rPr lang="hr-HR" sz="2000" b="1" dirty="0">
                <a:effectLst/>
                <a:latin typeface="+mj-lt"/>
                <a:ea typeface="Times New Roman" panose="02020603050405020304" pitchFamily="18" charset="0"/>
              </a:rPr>
              <a:t>1.901.411.288,69  kuna</a:t>
            </a:r>
            <a:r>
              <a:rPr lang="hr-HR" sz="2000" dirty="0">
                <a:effectLst/>
                <a:latin typeface="+mj-lt"/>
                <a:ea typeface="Times New Roman" panose="02020603050405020304" pitchFamily="18" charset="0"/>
              </a:rPr>
              <a:t>.</a:t>
            </a:r>
          </a:p>
          <a:p>
            <a:pPr algn="just" eaLnBrk="1" hangingPunct="1"/>
            <a:endParaRPr lang="hr-HR" sz="2000" dirty="0"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1669409" y="727577"/>
            <a:ext cx="8693791" cy="884238"/>
          </a:xfrm>
        </p:spPr>
        <p:txBody>
          <a:bodyPr>
            <a:noAutofit/>
          </a:bodyPr>
          <a:lstStyle/>
          <a:p>
            <a:pPr eaLnBrk="1" hangingPunct="1"/>
            <a:r>
              <a:rPr lang="hr-HR" sz="3200" dirty="0"/>
              <a:t>II. IZMJENE I DOPUNE PRORAČUNA OBŽ ZA </a:t>
            </a:r>
            <a:br>
              <a:rPr lang="hr-HR" sz="3200" dirty="0"/>
            </a:br>
            <a:r>
              <a:rPr lang="hr-HR" sz="3200" dirty="0"/>
              <a:t>2022. GODINU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1158241" y="2255519"/>
            <a:ext cx="8304541" cy="4338227"/>
          </a:xfrm>
        </p:spPr>
        <p:txBody>
          <a:bodyPr/>
          <a:lstStyle/>
          <a:p>
            <a:pPr marL="685800" algn="just"/>
            <a:r>
              <a:rPr lang="pl-PL" sz="2000" dirty="0">
                <a:effectLst/>
                <a:latin typeface="+mj-lt"/>
                <a:ea typeface="Times New Roman" panose="02020603050405020304" pitchFamily="18" charset="0"/>
              </a:rPr>
              <a:t>Skupština Osječko-baranjske županije usvojila je druge izmjene i dopune Proračuna </a:t>
            </a:r>
            <a:r>
              <a:rPr lang="pl-PL" sz="2000" dirty="0"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24. studenoga 2022. </a:t>
            </a:r>
            <a:r>
              <a:rPr lang="pl-PL" sz="2000" dirty="0">
                <a:effectLst/>
                <a:latin typeface="+mj-lt"/>
                <a:ea typeface="Times New Roman" panose="02020603050405020304" pitchFamily="18" charset="0"/>
              </a:rPr>
              <a:t>godine na </a:t>
            </a:r>
            <a:r>
              <a:rPr lang="pl-PL" sz="2000" dirty="0"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16. </a:t>
            </a:r>
            <a:r>
              <a:rPr lang="pl-PL" sz="2000" dirty="0">
                <a:effectLst/>
                <a:latin typeface="+mj-lt"/>
                <a:ea typeface="Times New Roman" panose="02020603050405020304" pitchFamily="18" charset="0"/>
              </a:rPr>
              <a:t>sjednici Skupštine kada je Proračun Osječko-baranjske županije utvrđen u visini od </a:t>
            </a:r>
            <a:r>
              <a:rPr lang="pl-PL" sz="2000" dirty="0"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1.907.287.173,57</a:t>
            </a:r>
            <a:r>
              <a:rPr lang="pl-PL" sz="2000" dirty="0">
                <a:effectLst/>
                <a:latin typeface="+mj-lt"/>
                <a:ea typeface="Times New Roman" panose="02020603050405020304" pitchFamily="18" charset="0"/>
              </a:rPr>
              <a:t> kuna što predstavlja povećanje od 5.875.884,88 kuna u odnosu na važeći plan.</a:t>
            </a:r>
          </a:p>
          <a:p>
            <a:pPr marL="685800"/>
            <a:endParaRPr lang="hr-HR" sz="2000" dirty="0">
              <a:effectLst/>
              <a:latin typeface="+mj-lt"/>
              <a:ea typeface="Times New Roman" panose="02020603050405020304" pitchFamily="18" charset="0"/>
            </a:endParaRPr>
          </a:p>
          <a:p>
            <a:pPr indent="0" algn="just">
              <a:buNone/>
            </a:pPr>
            <a:endParaRPr lang="hr-HR" sz="2000" b="1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DB6A2EC7-C12F-6FB9-7091-D81B1A735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156" y="4420998"/>
            <a:ext cx="3556931" cy="210432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B015F35-2CDC-77E8-A218-E69E77722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184" y="670560"/>
            <a:ext cx="8498048" cy="814291"/>
          </a:xfrm>
        </p:spPr>
        <p:txBody>
          <a:bodyPr>
            <a:normAutofit fontScale="90000"/>
          </a:bodyPr>
          <a:lstStyle/>
          <a:p>
            <a:r>
              <a:rPr lang="hr-HR" dirty="0"/>
              <a:t>UKUPAN IZNOS PRORAČUNA ZA 2022.GODINU</a:t>
            </a:r>
          </a:p>
        </p:txBody>
      </p:sp>
      <p:graphicFrame>
        <p:nvGraphicFramePr>
          <p:cNvPr id="3" name="Grafikon 2">
            <a:extLst>
              <a:ext uri="{FF2B5EF4-FFF2-40B4-BE49-F238E27FC236}">
                <a16:creationId xmlns:a16="http://schemas.microsoft.com/office/drawing/2014/main" id="{ED372A98-4662-3B27-AAE7-0396A9E6E8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7005598"/>
              </p:ext>
            </p:extLst>
          </p:nvPr>
        </p:nvGraphicFramePr>
        <p:xfrm>
          <a:off x="1728133" y="1652631"/>
          <a:ext cx="6996418" cy="3147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0527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ADFBB40-4E66-EA0E-7CBE-1A23A995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1" y="609600"/>
            <a:ext cx="7976422" cy="905691"/>
          </a:xfrm>
        </p:spPr>
        <p:txBody>
          <a:bodyPr>
            <a:normAutofit fontScale="90000"/>
          </a:bodyPr>
          <a:lstStyle/>
          <a:p>
            <a:r>
              <a:rPr lang="pl-PL" dirty="0"/>
              <a:t>RAZLOZI IZMJENE I DOPUNE PRORAČUNA ZA 2022. GODINU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EF73393-DBCD-3AA8-7A2D-6141AD7C4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2411" y="1845579"/>
            <a:ext cx="7976422" cy="4195784"/>
          </a:xfrm>
        </p:spPr>
        <p:txBody>
          <a:bodyPr>
            <a:normAutofit/>
          </a:bodyPr>
          <a:lstStyle/>
          <a:p>
            <a:endParaRPr lang="hr-HR" sz="2000" dirty="0">
              <a:solidFill>
                <a:schemeClr val="tx1"/>
              </a:solidFill>
            </a:endParaRPr>
          </a:p>
          <a:p>
            <a:r>
              <a:rPr lang="hr-HR" sz="2000" dirty="0"/>
              <a:t>Usklađenje dosadašnjeg ostvarenja prihoda i primitaka i rashoda i izdataka s procjenom njihova ostvarenja do kraja 2022. godine. </a:t>
            </a:r>
          </a:p>
          <a:p>
            <a:pPr algn="just"/>
            <a:r>
              <a:rPr lang="hr-HR" sz="2000" dirty="0"/>
              <a:t>Provođenje korekcija planiranih prihoda, kako izvorno županijskih tako i vlastitih i namjenskih prihoda proračunskih korisnika.</a:t>
            </a:r>
          </a:p>
          <a:p>
            <a:pPr algn="just"/>
            <a:r>
              <a:rPr lang="hr-HR" sz="2000" dirty="0"/>
              <a:t>Izvršenje prenamjena unutar programa, aktivnosti i projekata temeljem nove procjene prihoda i mogućnosti izvršenja planiranih programa.</a:t>
            </a:r>
            <a:endParaRPr lang="hr-HR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hr-HR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13756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1291905" y="747808"/>
            <a:ext cx="9959191" cy="962025"/>
          </a:xfrm>
        </p:spPr>
        <p:txBody>
          <a:bodyPr>
            <a:normAutofit/>
          </a:bodyPr>
          <a:lstStyle/>
          <a:p>
            <a:pPr eaLnBrk="1" hangingPunct="1"/>
            <a:r>
              <a:rPr lang="hr-HR" sz="2800" dirty="0"/>
              <a:t>PRIHODI I PRIMICI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2006600" y="1555750"/>
            <a:ext cx="8229600" cy="4324350"/>
          </a:xfrm>
        </p:spPr>
        <p:txBody>
          <a:bodyPr/>
          <a:lstStyle/>
          <a:p>
            <a:pPr marL="1828800" lvl="4" indent="0" eaLnBrk="1" hangingPunct="1">
              <a:buNone/>
            </a:pPr>
            <a:endParaRPr lang="hr-HR" sz="1400" dirty="0"/>
          </a:p>
          <a:p>
            <a:pPr eaLnBrk="1" hangingPunct="1"/>
            <a:endParaRPr lang="hr-HR" dirty="0"/>
          </a:p>
        </p:txBody>
      </p:sp>
      <p:graphicFrame>
        <p:nvGraphicFramePr>
          <p:cNvPr id="4" name="Tablica 3">
            <a:extLst>
              <a:ext uri="{FF2B5EF4-FFF2-40B4-BE49-F238E27FC236}">
                <a16:creationId xmlns:a16="http://schemas.microsoft.com/office/drawing/2014/main" id="{65CFF7B0-9C24-62FD-C081-9B5217D361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7114450"/>
              </p:ext>
            </p:extLst>
          </p:nvPr>
        </p:nvGraphicFramePr>
        <p:xfrm>
          <a:off x="1367245" y="1628503"/>
          <a:ext cx="7733210" cy="45867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26578">
                  <a:extLst>
                    <a:ext uri="{9D8B030D-6E8A-4147-A177-3AD203B41FA5}">
                      <a16:colId xmlns:a16="http://schemas.microsoft.com/office/drawing/2014/main" val="2825482401"/>
                    </a:ext>
                  </a:extLst>
                </a:gridCol>
                <a:gridCol w="1413971">
                  <a:extLst>
                    <a:ext uri="{9D8B030D-6E8A-4147-A177-3AD203B41FA5}">
                      <a16:colId xmlns:a16="http://schemas.microsoft.com/office/drawing/2014/main" val="2618292583"/>
                    </a:ext>
                  </a:extLst>
                </a:gridCol>
                <a:gridCol w="1256865">
                  <a:extLst>
                    <a:ext uri="{9D8B030D-6E8A-4147-A177-3AD203B41FA5}">
                      <a16:colId xmlns:a16="http://schemas.microsoft.com/office/drawing/2014/main" val="2983561452"/>
                    </a:ext>
                  </a:extLst>
                </a:gridCol>
                <a:gridCol w="1435796">
                  <a:extLst>
                    <a:ext uri="{9D8B030D-6E8A-4147-A177-3AD203B41FA5}">
                      <a16:colId xmlns:a16="http://schemas.microsoft.com/office/drawing/2014/main" val="1112087323"/>
                    </a:ext>
                  </a:extLst>
                </a:gridCol>
              </a:tblGrid>
              <a:tr h="517708">
                <a:tc>
                  <a:txBody>
                    <a:bodyPr/>
                    <a:lstStyle/>
                    <a:p>
                      <a:pPr algn="ctr"/>
                      <a:r>
                        <a:rPr lang="hr-HR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OPIS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Proračun za 2022. godinu (I. rebalans)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 / -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Prijedlog novog plana za 2022. godinu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725235588"/>
                  </a:ext>
                </a:extLst>
              </a:tr>
              <a:tr h="319781">
                <a:tc>
                  <a:txBody>
                    <a:bodyPr/>
                    <a:lstStyle/>
                    <a:p>
                      <a:r>
                        <a:rPr lang="hr-HR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SVEUKUPNI IZNOS PRORAČUNA (ŽUPANIJSKI PRORAČUN + PRORAČUNSKI KORISNICI)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1.901.411.288,69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5.875.884,88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1.907.287.173,57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96262137"/>
                  </a:ext>
                </a:extLst>
              </a:tr>
              <a:tr h="517708">
                <a:tc>
                  <a:txBody>
                    <a:bodyPr/>
                    <a:lstStyle/>
                    <a:p>
                      <a:r>
                        <a:rPr lang="hr-HR" sz="1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IZNOS ŽUPANIJSKOG PRORAČUNA (bez vlastitih i namjenskih prihoda proračunskih korisnika)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694.216.837,16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2.970.309,62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697.187.146,78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617377797"/>
                  </a:ext>
                </a:extLst>
              </a:tr>
              <a:tr h="345139">
                <a:tc>
                  <a:txBody>
                    <a:bodyPr/>
                    <a:lstStyle/>
                    <a:p>
                      <a:r>
                        <a:rPr lang="hr-H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udio Županijskog proračuna u ukupnom proračunu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36,51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50,55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36,55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4455059"/>
                  </a:ext>
                </a:extLst>
              </a:tr>
              <a:tr h="479670">
                <a:tc>
                  <a:txBody>
                    <a:bodyPr/>
                    <a:lstStyle/>
                    <a:p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PRORAČUNSKI KORISNICI ČIJI SU VLASTITI I NAMJENSKI PRIHODI EVIDENCIJSKI UKLJUČENI U PRORAČUN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1.207.194.451,53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2.905.575,26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1.210.100.026,79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593474294"/>
                  </a:ext>
                </a:extLst>
              </a:tr>
              <a:tr h="172569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Osnovno školstvo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379.001.287,44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18.995.247,56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397.996.535,00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711368111"/>
                  </a:ext>
                </a:extLst>
              </a:tr>
              <a:tr h="172569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Srednje školstvo i učenički domovi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424.919.487,09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-24.986.729,30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399.932.757,79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019985243"/>
                  </a:ext>
                </a:extLst>
              </a:tr>
              <a:tr h="172569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Zdravstvo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365.623.140,00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7.236.572,00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372.859.712,00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728165878"/>
                  </a:ext>
                </a:extLst>
              </a:tr>
              <a:tr h="172569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Domovi za starije i nemoćne osobe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26.190.079,00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2.153.227,00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28.343.306,00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263860273"/>
                  </a:ext>
                </a:extLst>
              </a:tr>
              <a:tr h="172569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Zavod za informatiku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2.500.000,00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701.000,00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3.201.000,00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46561013"/>
                  </a:ext>
                </a:extLst>
              </a:tr>
              <a:tr h="172569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JU Zavod za prostorno uređenje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94.450,00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66.150,00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160.600,00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538356077"/>
                  </a:ext>
                </a:extLst>
              </a:tr>
              <a:tr h="517708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JU Agencija za upravljanje zaštićenim prirodnim vrijednostima Osječko-baranjske županije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1.159.028,00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-316.463,00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842.565,00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904999535"/>
                  </a:ext>
                </a:extLst>
              </a:tr>
              <a:tr h="345139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JU Županijska razvojna agencija Osječko-baranjske županije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7.130.000,00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-1.050.000,00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6.080.000,00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351011732"/>
                  </a:ext>
                </a:extLst>
              </a:tr>
              <a:tr h="172569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Muzej likovnih umjetnosti u Osijeku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576.980,00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106.571,00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683.551,00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470308622"/>
                  </a:ext>
                </a:extLst>
              </a:tr>
              <a:tr h="335905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udio vlastitih i namjenskih prihoda proračunskih korisnika evidencijski uključenih u Županijski proračun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63,49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49,45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63,45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pattFill prst="pct60">
                      <a:fgClr>
                        <a:schemeClr val="accent1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71704837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>
          <a:xfrm>
            <a:off x="1241571" y="623888"/>
            <a:ext cx="8337857" cy="947737"/>
          </a:xfrm>
        </p:spPr>
        <p:txBody>
          <a:bodyPr>
            <a:normAutofit/>
          </a:bodyPr>
          <a:lstStyle/>
          <a:p>
            <a:pPr eaLnBrk="1" hangingPunct="1"/>
            <a:r>
              <a:rPr lang="hr-HR" sz="2800" dirty="0"/>
              <a:t>POVEĆANJE/SMANJENJE PRIHODA I PRIMITAKA PO </a:t>
            </a:r>
            <a:br>
              <a:rPr lang="hr-HR" sz="2800" dirty="0"/>
            </a:br>
            <a:r>
              <a:rPr lang="hr-HR" sz="2800" dirty="0"/>
              <a:t>OSNOVNIM SKUPINAMA</a:t>
            </a:r>
          </a:p>
        </p:txBody>
      </p:sp>
      <p:graphicFrame>
        <p:nvGraphicFramePr>
          <p:cNvPr id="2" name="Tablica 1">
            <a:extLst>
              <a:ext uri="{FF2B5EF4-FFF2-40B4-BE49-F238E27FC236}">
                <a16:creationId xmlns:a16="http://schemas.microsoft.com/office/drawing/2014/main" id="{6DF6E91B-ADEC-0A0C-0928-D677C88AA7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830673"/>
              </p:ext>
            </p:extLst>
          </p:nvPr>
        </p:nvGraphicFramePr>
        <p:xfrm>
          <a:off x="1317071" y="1937857"/>
          <a:ext cx="7931432" cy="43579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0380">
                  <a:extLst>
                    <a:ext uri="{9D8B030D-6E8A-4147-A177-3AD203B41FA5}">
                      <a16:colId xmlns:a16="http://schemas.microsoft.com/office/drawing/2014/main" val="906150486"/>
                    </a:ext>
                  </a:extLst>
                </a:gridCol>
                <a:gridCol w="1323179">
                  <a:extLst>
                    <a:ext uri="{9D8B030D-6E8A-4147-A177-3AD203B41FA5}">
                      <a16:colId xmlns:a16="http://schemas.microsoft.com/office/drawing/2014/main" val="3216492638"/>
                    </a:ext>
                  </a:extLst>
                </a:gridCol>
                <a:gridCol w="1510627">
                  <a:extLst>
                    <a:ext uri="{9D8B030D-6E8A-4147-A177-3AD203B41FA5}">
                      <a16:colId xmlns:a16="http://schemas.microsoft.com/office/drawing/2014/main" val="3308686053"/>
                    </a:ext>
                  </a:extLst>
                </a:gridCol>
                <a:gridCol w="1348623">
                  <a:extLst>
                    <a:ext uri="{9D8B030D-6E8A-4147-A177-3AD203B41FA5}">
                      <a16:colId xmlns:a16="http://schemas.microsoft.com/office/drawing/2014/main" val="1589786015"/>
                    </a:ext>
                  </a:extLst>
                </a:gridCol>
                <a:gridCol w="1348623">
                  <a:extLst>
                    <a:ext uri="{9D8B030D-6E8A-4147-A177-3AD203B41FA5}">
                      <a16:colId xmlns:a16="http://schemas.microsoft.com/office/drawing/2014/main" val="2437916305"/>
                    </a:ext>
                  </a:extLst>
                </a:gridCol>
              </a:tblGrid>
              <a:tr h="426510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PRIHODI I PRIMICI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OSJEČKO-BARANJSKA ŽUPANIJA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EVIDENCIJSKI PRIHODI I PRIMICI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DECENTRA-LIZACIJA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UKUPNO + / 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ctr"/>
                </a:tc>
                <a:extLst>
                  <a:ext uri="{0D108BD9-81ED-4DB2-BD59-A6C34878D82A}">
                    <a16:rowId xmlns:a16="http://schemas.microsoft.com/office/drawing/2014/main" val="1499393977"/>
                  </a:ext>
                </a:extLst>
              </a:tr>
              <a:tr h="142170">
                <a:tc>
                  <a:txBody>
                    <a:bodyPr/>
                    <a:lstStyle/>
                    <a:p>
                      <a:r>
                        <a:rPr lang="hr-HR" sz="900">
                          <a:effectLst/>
                        </a:rPr>
                        <a:t>Prihodi od poreza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7.040.000,00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4.030.000,00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11.070.000,00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extLst>
                  <a:ext uri="{0D108BD9-81ED-4DB2-BD59-A6C34878D82A}">
                    <a16:rowId xmlns:a16="http://schemas.microsoft.com/office/drawing/2014/main" val="1644489981"/>
                  </a:ext>
                </a:extLst>
              </a:tr>
              <a:tr h="365747">
                <a:tc>
                  <a:txBody>
                    <a:bodyPr/>
                    <a:lstStyle/>
                    <a:p>
                      <a:r>
                        <a:rPr lang="hr-HR" sz="900">
                          <a:effectLst/>
                        </a:rPr>
                        <a:t>Pomoći iz inozemstva i od subjekata unutar općeg  proračuna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-24.901.564,95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-21.953.422,61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-4.030.000,00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-50.884.987,56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extLst>
                  <a:ext uri="{0D108BD9-81ED-4DB2-BD59-A6C34878D82A}">
                    <a16:rowId xmlns:a16="http://schemas.microsoft.com/office/drawing/2014/main" val="1429357569"/>
                  </a:ext>
                </a:extLst>
              </a:tr>
              <a:tr h="142170">
                <a:tc>
                  <a:txBody>
                    <a:bodyPr/>
                    <a:lstStyle/>
                    <a:p>
                      <a:r>
                        <a:rPr lang="hr-HR" sz="900">
                          <a:effectLst/>
                        </a:rPr>
                        <a:t>Prihodi od imovine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4.583.000,00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-30.011,12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4.552.988,88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extLst>
                  <a:ext uri="{0D108BD9-81ED-4DB2-BD59-A6C34878D82A}">
                    <a16:rowId xmlns:a16="http://schemas.microsoft.com/office/drawing/2014/main" val="2333126638"/>
                  </a:ext>
                </a:extLst>
              </a:tr>
              <a:tr h="487662">
                <a:tc>
                  <a:txBody>
                    <a:bodyPr/>
                    <a:lstStyle/>
                    <a:p>
                      <a:r>
                        <a:rPr lang="hr-HR" sz="900">
                          <a:effectLst/>
                        </a:rPr>
                        <a:t>Prihodi od upravnih i administrativnih pristojbi,  pristojbi  po  posebnim propisima i naknada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105.000,00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1.168.895,95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1.273.895,95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extLst>
                  <a:ext uri="{0D108BD9-81ED-4DB2-BD59-A6C34878D82A}">
                    <a16:rowId xmlns:a16="http://schemas.microsoft.com/office/drawing/2014/main" val="3612140836"/>
                  </a:ext>
                </a:extLst>
              </a:tr>
              <a:tr h="487662">
                <a:tc>
                  <a:txBody>
                    <a:bodyPr/>
                    <a:lstStyle/>
                    <a:p>
                      <a:r>
                        <a:rPr lang="hr-HR" sz="900">
                          <a:effectLst/>
                        </a:rPr>
                        <a:t>Prihodi od prodaje proizvoda i robe te pruženih usluga, prihodi od donacija te povrati po protestiranim jamstvima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39.047,05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15.492.269,94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15.531.316,99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extLst>
                  <a:ext uri="{0D108BD9-81ED-4DB2-BD59-A6C34878D82A}">
                    <a16:rowId xmlns:a16="http://schemas.microsoft.com/office/drawing/2014/main" val="457352385"/>
                  </a:ext>
                </a:extLst>
              </a:tr>
              <a:tr h="365747">
                <a:tc>
                  <a:txBody>
                    <a:bodyPr/>
                    <a:lstStyle/>
                    <a:p>
                      <a:r>
                        <a:rPr lang="hr-HR" sz="900" dirty="0">
                          <a:effectLst/>
                        </a:rPr>
                        <a:t>Prihodi iz nadležnog proračuna i od HZZO-a temeljem ugovornih obveza</a:t>
                      </a:r>
                      <a:endParaRPr lang="hr-HR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0,00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7.647.296,00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7.647.296,00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extLst>
                  <a:ext uri="{0D108BD9-81ED-4DB2-BD59-A6C34878D82A}">
                    <a16:rowId xmlns:a16="http://schemas.microsoft.com/office/drawing/2014/main" val="2574760595"/>
                  </a:ext>
                </a:extLst>
              </a:tr>
              <a:tr h="243832">
                <a:tc>
                  <a:txBody>
                    <a:bodyPr/>
                    <a:lstStyle/>
                    <a:p>
                      <a:r>
                        <a:rPr lang="hr-HR" sz="900">
                          <a:effectLst/>
                        </a:rPr>
                        <a:t>Kazne, upravne mjere i ostali prihodi 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-130.000,00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-115.264,90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-245.264,90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extLst>
                  <a:ext uri="{0D108BD9-81ED-4DB2-BD59-A6C34878D82A}">
                    <a16:rowId xmlns:a16="http://schemas.microsoft.com/office/drawing/2014/main" val="3275942805"/>
                  </a:ext>
                </a:extLst>
              </a:tr>
              <a:tr h="365747">
                <a:tc>
                  <a:txBody>
                    <a:bodyPr/>
                    <a:lstStyle/>
                    <a:p>
                      <a:r>
                        <a:rPr lang="hr-HR" sz="900">
                          <a:effectLst/>
                        </a:rPr>
                        <a:t>Prihodi od prodaje neproizvedene dugotrajne imovine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0,00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-1.000,00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-1.000,00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extLst>
                  <a:ext uri="{0D108BD9-81ED-4DB2-BD59-A6C34878D82A}">
                    <a16:rowId xmlns:a16="http://schemas.microsoft.com/office/drawing/2014/main" val="2009694914"/>
                  </a:ext>
                </a:extLst>
              </a:tr>
              <a:tr h="284340">
                <a:tc>
                  <a:txBody>
                    <a:bodyPr/>
                    <a:lstStyle/>
                    <a:p>
                      <a:r>
                        <a:rPr lang="hr-HR" sz="900">
                          <a:effectLst/>
                        </a:rPr>
                        <a:t>Prihodi od prodaje proizvedene dugotrajne imovine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0,00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47.905,00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47.905,00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extLst>
                  <a:ext uri="{0D108BD9-81ED-4DB2-BD59-A6C34878D82A}">
                    <a16:rowId xmlns:a16="http://schemas.microsoft.com/office/drawing/2014/main" val="1853031608"/>
                  </a:ext>
                </a:extLst>
              </a:tr>
              <a:tr h="284340">
                <a:tc>
                  <a:txBody>
                    <a:bodyPr/>
                    <a:lstStyle/>
                    <a:p>
                      <a:r>
                        <a:rPr lang="hr-HR" sz="900">
                          <a:effectLst/>
                        </a:rPr>
                        <a:t>Primljeni povrati glavnica danih zajmova i depozita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50.000,00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50.000,00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extLst>
                  <a:ext uri="{0D108BD9-81ED-4DB2-BD59-A6C34878D82A}">
                    <a16:rowId xmlns:a16="http://schemas.microsoft.com/office/drawing/2014/main" val="1131623083"/>
                  </a:ext>
                </a:extLst>
              </a:tr>
              <a:tr h="284340">
                <a:tc>
                  <a:txBody>
                    <a:bodyPr/>
                    <a:lstStyle/>
                    <a:p>
                      <a:r>
                        <a:rPr lang="hr-HR" sz="900">
                          <a:effectLst/>
                        </a:rPr>
                        <a:t>Primici od prodaje dionica i udjela u glavnici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50.000,00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0,00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50.000,00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extLst>
                  <a:ext uri="{0D108BD9-81ED-4DB2-BD59-A6C34878D82A}">
                    <a16:rowId xmlns:a16="http://schemas.microsoft.com/office/drawing/2014/main" val="1004939162"/>
                  </a:ext>
                </a:extLst>
              </a:tr>
              <a:tr h="142170">
                <a:tc>
                  <a:txBody>
                    <a:bodyPr/>
                    <a:lstStyle/>
                    <a:p>
                      <a:r>
                        <a:rPr lang="hr-HR" sz="900">
                          <a:effectLst/>
                        </a:rPr>
                        <a:t>Primici od zaduživanja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16.133.060,00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-4.000.000,00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12.133.060,00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extLst>
                  <a:ext uri="{0D108BD9-81ED-4DB2-BD59-A6C34878D82A}">
                    <a16:rowId xmlns:a16="http://schemas.microsoft.com/office/drawing/2014/main" val="2754531476"/>
                  </a:ext>
                </a:extLst>
              </a:tr>
              <a:tr h="142170">
                <a:tc>
                  <a:txBody>
                    <a:bodyPr/>
                    <a:lstStyle/>
                    <a:p>
                      <a:r>
                        <a:rPr lang="hr-HR" sz="900">
                          <a:effectLst/>
                        </a:rPr>
                        <a:t>Rezultat poslovanja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1.767,52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4.648.907,00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0,00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4.650.674,52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extLst>
                  <a:ext uri="{0D108BD9-81ED-4DB2-BD59-A6C34878D82A}">
                    <a16:rowId xmlns:a16="http://schemas.microsoft.com/office/drawing/2014/main" val="190142127"/>
                  </a:ext>
                </a:extLst>
              </a:tr>
              <a:tr h="142170">
                <a:tc>
                  <a:txBody>
                    <a:bodyPr/>
                    <a:lstStyle/>
                    <a:p>
                      <a:r>
                        <a:rPr lang="hr-HR" sz="900">
                          <a:effectLst/>
                        </a:rPr>
                        <a:t>UKUPNO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2.970.309,62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2.905.575,26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0,00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5.875.884,88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929" marR="52929" marT="0" marB="0" anchor="b"/>
                </a:tc>
                <a:extLst>
                  <a:ext uri="{0D108BD9-81ED-4DB2-BD59-A6C34878D82A}">
                    <a16:rowId xmlns:a16="http://schemas.microsoft.com/office/drawing/2014/main" val="30115576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964734" y="614363"/>
            <a:ext cx="9789953" cy="747712"/>
          </a:xfrm>
        </p:spPr>
        <p:txBody>
          <a:bodyPr>
            <a:normAutofit/>
          </a:bodyPr>
          <a:lstStyle/>
          <a:p>
            <a:pPr eaLnBrk="1" hangingPunct="1"/>
            <a:r>
              <a:rPr lang="hr-HR" sz="2800" dirty="0"/>
              <a:t>PRIHODI OD POREZA </a:t>
            </a:r>
          </a:p>
        </p:txBody>
      </p:sp>
      <p:sp>
        <p:nvSpPr>
          <p:cNvPr id="23553" name="Rectangle 3"/>
          <p:cNvSpPr>
            <a:spLocks noGrp="1"/>
          </p:cNvSpPr>
          <p:nvPr>
            <p:ph idx="1"/>
          </p:nvPr>
        </p:nvSpPr>
        <p:spPr>
          <a:xfrm>
            <a:off x="687897" y="1518407"/>
            <a:ext cx="9085277" cy="4471332"/>
          </a:xfrm>
        </p:spPr>
        <p:txBody>
          <a:bodyPr>
            <a:normAutofit/>
          </a:bodyPr>
          <a:lstStyle/>
          <a:p>
            <a:r>
              <a:rPr lang="hr-HR" dirty="0">
                <a:latin typeface="Trebuchet MS" panose="020B0603020202020204" pitchFamily="34" charset="0"/>
                <a:ea typeface="Times New Roman" panose="02020603050405020304" pitchFamily="18" charset="0"/>
              </a:rPr>
              <a:t>Ukupno povećanje </a:t>
            </a:r>
            <a:r>
              <a:rPr lang="hr-HR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prihoda od poreza </a:t>
            </a:r>
            <a:r>
              <a:rPr lang="hr-HR" dirty="0">
                <a:latin typeface="Trebuchet MS" panose="020B0603020202020204" pitchFamily="34" charset="0"/>
                <a:ea typeface="Times New Roman" panose="02020603050405020304" pitchFamily="18" charset="0"/>
              </a:rPr>
              <a:t>u iznosu od </a:t>
            </a:r>
            <a:r>
              <a:rPr lang="hr-HR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11.070.000,00 kuna </a:t>
            </a:r>
            <a:r>
              <a:rPr lang="hr-HR" dirty="0">
                <a:latin typeface="Trebuchet MS" panose="020B0603020202020204" pitchFamily="34" charset="0"/>
                <a:ea typeface="Times New Roman" panose="02020603050405020304" pitchFamily="18" charset="0"/>
              </a:rPr>
              <a:t>odnosi se na sljedeće:</a:t>
            </a:r>
          </a:p>
          <a:p>
            <a:pPr marL="0" indent="0">
              <a:buNone/>
            </a:pPr>
            <a:r>
              <a:rPr lang="hr-HR" dirty="0">
                <a:latin typeface="Trebuchet MS" panose="020B0603020202020204" pitchFamily="34" charset="0"/>
                <a:ea typeface="Times New Roman" panose="02020603050405020304" pitchFamily="18" charset="0"/>
              </a:rPr>
              <a:t>     - nenamjenski dio poreza na dohodak      + 7.000.000,00 kn</a:t>
            </a:r>
          </a:p>
          <a:p>
            <a:pPr marL="0" indent="0">
              <a:buNone/>
            </a:pPr>
            <a:r>
              <a:rPr lang="hr-HR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    - porezu na dohodak za decentralizirane funkcije     + 4.030.000,00 kn</a:t>
            </a:r>
          </a:p>
          <a:p>
            <a:pPr marL="0" indent="0">
              <a:buNone/>
            </a:pPr>
            <a:r>
              <a:rPr lang="hr-HR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    - porez na dobitke od igara na sreću i ostali porezi od igara na sreću     </a:t>
            </a:r>
            <a:r>
              <a:rPr lang="hr-HR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+ 40.000,00</a:t>
            </a:r>
            <a:endParaRPr lang="hr-HR" i="1" dirty="0"/>
          </a:p>
        </p:txBody>
      </p:sp>
      <p:sp>
        <p:nvSpPr>
          <p:cNvPr id="2" name="Strelica: desno 1">
            <a:extLst>
              <a:ext uri="{FF2B5EF4-FFF2-40B4-BE49-F238E27FC236}">
                <a16:creationId xmlns:a16="http://schemas.microsoft.com/office/drawing/2014/main" id="{A1C901E6-3369-A60C-710C-27B6D5E99216}"/>
              </a:ext>
            </a:extLst>
          </p:cNvPr>
          <p:cNvSpPr/>
          <p:nvPr/>
        </p:nvSpPr>
        <p:spPr>
          <a:xfrm>
            <a:off x="5026403" y="2332138"/>
            <a:ext cx="204132" cy="1174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" name="Strelica: desno 2">
            <a:extLst>
              <a:ext uri="{FF2B5EF4-FFF2-40B4-BE49-F238E27FC236}">
                <a16:creationId xmlns:a16="http://schemas.microsoft.com/office/drawing/2014/main" id="{F9ED0A91-0664-8AD8-BF1F-B5C46D87BC37}"/>
              </a:ext>
            </a:extLst>
          </p:cNvPr>
          <p:cNvSpPr/>
          <p:nvPr/>
        </p:nvSpPr>
        <p:spPr>
          <a:xfrm>
            <a:off x="6205057" y="2727820"/>
            <a:ext cx="204132" cy="1174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4" name="Strelica: desno 3">
            <a:extLst>
              <a:ext uri="{FF2B5EF4-FFF2-40B4-BE49-F238E27FC236}">
                <a16:creationId xmlns:a16="http://schemas.microsoft.com/office/drawing/2014/main" id="{3C960CCA-16CA-328A-A161-10E20152EE79}"/>
              </a:ext>
            </a:extLst>
          </p:cNvPr>
          <p:cNvSpPr/>
          <p:nvPr/>
        </p:nvSpPr>
        <p:spPr>
          <a:xfrm>
            <a:off x="8144312" y="3148668"/>
            <a:ext cx="204132" cy="1174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5" name="Dijagram 4">
            <a:extLst>
              <a:ext uri="{FF2B5EF4-FFF2-40B4-BE49-F238E27FC236}">
                <a16:creationId xmlns:a16="http://schemas.microsoft.com/office/drawing/2014/main" id="{8834D362-5E8F-DEDF-BA0A-C63C42BF84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7922741"/>
              </p:ext>
            </p:extLst>
          </p:nvPr>
        </p:nvGraphicFramePr>
        <p:xfrm>
          <a:off x="2032000" y="4054678"/>
          <a:ext cx="6700939" cy="2083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>
          <a:xfrm>
            <a:off x="1124125" y="697488"/>
            <a:ext cx="10120430" cy="928075"/>
          </a:xfrm>
        </p:spPr>
        <p:txBody>
          <a:bodyPr>
            <a:normAutofit/>
          </a:bodyPr>
          <a:lstStyle/>
          <a:p>
            <a:r>
              <a:rPr lang="hr-HR" sz="2800" dirty="0"/>
              <a:t>PRIHODI OD POMOĆI</a:t>
            </a:r>
          </a:p>
        </p:txBody>
      </p:sp>
      <p:sp>
        <p:nvSpPr>
          <p:cNvPr id="25602" name="Rectangle 3"/>
          <p:cNvSpPr>
            <a:spLocks noGrp="1"/>
          </p:cNvSpPr>
          <p:nvPr>
            <p:ph idx="1"/>
          </p:nvPr>
        </p:nvSpPr>
        <p:spPr>
          <a:xfrm>
            <a:off x="947447" y="1543574"/>
            <a:ext cx="8314000" cy="4823059"/>
          </a:xfrm>
        </p:spPr>
        <p:txBody>
          <a:bodyPr/>
          <a:lstStyle/>
          <a:p>
            <a:r>
              <a:rPr lang="hr-HR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Pomoći iz inozemstva i od subjekata unutar općeg proračuna </a:t>
            </a:r>
            <a:r>
              <a:rPr lang="hr-HR" dirty="0">
                <a:latin typeface="Trebuchet MS" panose="020B0603020202020204" pitchFamily="34" charset="0"/>
                <a:ea typeface="Times New Roman" panose="02020603050405020304" pitchFamily="18" charset="0"/>
              </a:rPr>
              <a:t>s</a:t>
            </a:r>
            <a:r>
              <a:rPr lang="hr-HR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manjene su u ukupnom iznosu od </a:t>
            </a:r>
            <a:r>
              <a:rPr lang="hr-HR" sz="18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50.884.987,56 kuna</a:t>
            </a:r>
            <a:r>
              <a:rPr lang="hr-HR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Županijski proračun        -  28.931.564,95 kuna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evidencijske prihode proračunskih korisnika      </a:t>
            </a:r>
            <a:r>
              <a:rPr lang="hr-HR" dirty="0">
                <a:latin typeface="Trebuchet MS" panose="020B0603020202020204" pitchFamily="34" charset="0"/>
                <a:ea typeface="Times New Roman" panose="02020603050405020304" pitchFamily="18" charset="0"/>
              </a:rPr>
              <a:t> -  </a:t>
            </a:r>
            <a:r>
              <a:rPr lang="hr-HR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21.953.422,61 kuna</a:t>
            </a:r>
            <a:endParaRPr lang="hr-HR" dirty="0">
              <a:latin typeface="Trebuchet MS" panose="020B0603020202020204" pitchFamily="34" charset="0"/>
            </a:endParaRPr>
          </a:p>
        </p:txBody>
      </p:sp>
      <p:sp>
        <p:nvSpPr>
          <p:cNvPr id="3" name="Strelica: desno 2">
            <a:extLst>
              <a:ext uri="{FF2B5EF4-FFF2-40B4-BE49-F238E27FC236}">
                <a16:creationId xmlns:a16="http://schemas.microsoft.com/office/drawing/2014/main" id="{E813E029-74B6-533B-1767-FE839B664F8D}"/>
              </a:ext>
            </a:extLst>
          </p:cNvPr>
          <p:cNvSpPr/>
          <p:nvPr/>
        </p:nvSpPr>
        <p:spPr>
          <a:xfrm>
            <a:off x="5980208" y="2748487"/>
            <a:ext cx="204132" cy="1174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Strelica: desno 5">
            <a:extLst>
              <a:ext uri="{FF2B5EF4-FFF2-40B4-BE49-F238E27FC236}">
                <a16:creationId xmlns:a16="http://schemas.microsoft.com/office/drawing/2014/main" id="{C16A15C5-D7A8-37EF-FCDB-DC7D807A9CB6}"/>
              </a:ext>
            </a:extLst>
          </p:cNvPr>
          <p:cNvSpPr/>
          <p:nvPr/>
        </p:nvSpPr>
        <p:spPr>
          <a:xfrm>
            <a:off x="3629638" y="2354204"/>
            <a:ext cx="204132" cy="1174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7" name="Dijagram 6">
            <a:extLst>
              <a:ext uri="{FF2B5EF4-FFF2-40B4-BE49-F238E27FC236}">
                <a16:creationId xmlns:a16="http://schemas.microsoft.com/office/drawing/2014/main" id="{578837EB-7123-6E0E-0E49-13F56C8E66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5570295"/>
              </p:ext>
            </p:extLst>
          </p:nvPr>
        </p:nvGraphicFramePr>
        <p:xfrm>
          <a:off x="2021491" y="3200290"/>
          <a:ext cx="6372000" cy="2960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Elipsa 7">
            <a:extLst>
              <a:ext uri="{FF2B5EF4-FFF2-40B4-BE49-F238E27FC236}">
                <a16:creationId xmlns:a16="http://schemas.microsoft.com/office/drawing/2014/main" id="{86674EA8-C523-11C0-B33B-CA83C20ACDBA}"/>
              </a:ext>
            </a:extLst>
          </p:cNvPr>
          <p:cNvSpPr/>
          <p:nvPr/>
        </p:nvSpPr>
        <p:spPr>
          <a:xfrm>
            <a:off x="6255263" y="4680401"/>
            <a:ext cx="246704" cy="24670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361D4F3-A253-D84E-6A18-295850D60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514" y="609600"/>
            <a:ext cx="8141487" cy="900418"/>
          </a:xfrm>
        </p:spPr>
        <p:txBody>
          <a:bodyPr/>
          <a:lstStyle/>
          <a:p>
            <a:r>
              <a:rPr lang="hr-HR" sz="2800" dirty="0"/>
              <a:t>PRIHODI</a:t>
            </a:r>
            <a:r>
              <a:rPr lang="hr-HR" sz="3600" dirty="0"/>
              <a:t> </a:t>
            </a:r>
            <a:r>
              <a:rPr lang="hr-HR" sz="2800" dirty="0"/>
              <a:t>OD POMOĆI – ŽUPANIJSKI PRORAČUN</a:t>
            </a:r>
          </a:p>
        </p:txBody>
      </p:sp>
      <p:graphicFrame>
        <p:nvGraphicFramePr>
          <p:cNvPr id="4" name="Rezervirano mjesto sadržaja 3">
            <a:extLst>
              <a:ext uri="{FF2B5EF4-FFF2-40B4-BE49-F238E27FC236}">
                <a16:creationId xmlns:a16="http://schemas.microsoft.com/office/drawing/2014/main" id="{22B404F0-FB3A-4E45-34B0-59DA2411A9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3715821"/>
              </p:ext>
            </p:extLst>
          </p:nvPr>
        </p:nvGraphicFramePr>
        <p:xfrm>
          <a:off x="1241571" y="1434517"/>
          <a:ext cx="7684315" cy="50942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355">
                  <a:extLst>
                    <a:ext uri="{9D8B030D-6E8A-4147-A177-3AD203B41FA5}">
                      <a16:colId xmlns:a16="http://schemas.microsoft.com/office/drawing/2014/main" val="2802135150"/>
                    </a:ext>
                  </a:extLst>
                </a:gridCol>
                <a:gridCol w="5974847">
                  <a:extLst>
                    <a:ext uri="{9D8B030D-6E8A-4147-A177-3AD203B41FA5}">
                      <a16:colId xmlns:a16="http://schemas.microsoft.com/office/drawing/2014/main" val="2500589793"/>
                    </a:ext>
                  </a:extLst>
                </a:gridCol>
                <a:gridCol w="1477113">
                  <a:extLst>
                    <a:ext uri="{9D8B030D-6E8A-4147-A177-3AD203B41FA5}">
                      <a16:colId xmlns:a16="http://schemas.microsoft.com/office/drawing/2014/main" val="3947781885"/>
                    </a:ext>
                  </a:extLst>
                </a:gridCol>
              </a:tblGrid>
              <a:tr h="147548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pomoći izravnanja za decentralizirane funkcije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-4.030.000,00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3254648515"/>
                  </a:ext>
                </a:extLst>
              </a:tr>
              <a:tr h="147548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kapitalne pomoći temeljem prijenosa EU sredstava - I.GIMNAZIJA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>
                          <a:effectLst/>
                        </a:rPr>
                        <a:t>-12.000.000,00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1699748571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kapitalne pomoći temeljem prijenosa EU sredstava - RZC PANONSKE HRVATSKE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>
                          <a:effectLst/>
                        </a:rPr>
                        <a:t>-8.465.830,00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3941619014"/>
                  </a:ext>
                </a:extLst>
              </a:tr>
              <a:tr h="147548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kapitalne pomoći od izvanproračunskih korisnika - NAPNAV – Hrvatske vode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>
                          <a:effectLst/>
                        </a:rPr>
                        <a:t>-5.000.000,00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752781829"/>
                  </a:ext>
                </a:extLst>
              </a:tr>
              <a:tr h="147548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tekuće pomoći temeljem prijenosa EU sredstava - RZC PANONSKE HRVATSKE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>
                          <a:effectLst/>
                        </a:rPr>
                        <a:t>-3.367.896,00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3796978724"/>
                  </a:ext>
                </a:extLst>
              </a:tr>
              <a:tr h="147548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kapitalne pomoći iz državnog proračuna - RZC PANONSKE HRVATSKE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>
                          <a:effectLst/>
                        </a:rPr>
                        <a:t>-1.493.970,00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3114741397"/>
                  </a:ext>
                </a:extLst>
              </a:tr>
              <a:tr h="147548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tekuće pomoći iz državnog proračuna  - RZC PANONSKE HRVATSKE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>
                          <a:effectLst/>
                        </a:rPr>
                        <a:t>-594.334,00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4055689352"/>
                  </a:ext>
                </a:extLst>
              </a:tr>
              <a:tr h="147548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tekuće pomoći iz gradskog proračuna -HŽ PRIJEVOZ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>
                          <a:effectLst/>
                        </a:rPr>
                        <a:t>-300.000,00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3922081133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 dirty="0" err="1">
                          <a:effectLst/>
                        </a:rPr>
                        <a:t>tekuće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pomoći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temeljem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prijenosa</a:t>
                      </a:r>
                      <a:r>
                        <a:rPr lang="en-US" sz="1000" dirty="0">
                          <a:effectLst/>
                        </a:rPr>
                        <a:t> EU </a:t>
                      </a:r>
                      <a:r>
                        <a:rPr lang="en-US" sz="1000" dirty="0" err="1">
                          <a:effectLst/>
                        </a:rPr>
                        <a:t>sredstava</a:t>
                      </a:r>
                      <a:r>
                        <a:rPr lang="en-US" sz="1000" dirty="0">
                          <a:effectLst/>
                        </a:rPr>
                        <a:t> - FINANCIRANJE INVESTICIJA PO EU PROJEKTIMA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>
                          <a:effectLst/>
                        </a:rPr>
                        <a:t>-173.400,00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1340353949"/>
                  </a:ext>
                </a:extLst>
              </a:tr>
              <a:tr h="147548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tekuće pomoći iz državnog proračuna   - kreditne linije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>
                          <a:effectLst/>
                        </a:rPr>
                        <a:t>-73.000,00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3385367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 dirty="0" err="1">
                          <a:effectLst/>
                        </a:rPr>
                        <a:t>tekuće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pomoći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temeljem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prijenosa</a:t>
                      </a:r>
                      <a:r>
                        <a:rPr lang="en-US" sz="1000" dirty="0">
                          <a:effectLst/>
                        </a:rPr>
                        <a:t> EU </a:t>
                      </a:r>
                      <a:r>
                        <a:rPr lang="en-US" sz="1000" dirty="0" err="1">
                          <a:effectLst/>
                        </a:rPr>
                        <a:t>sredstava</a:t>
                      </a:r>
                      <a:r>
                        <a:rPr lang="en-US" sz="1000" dirty="0">
                          <a:effectLst/>
                        </a:rPr>
                        <a:t> - EU </a:t>
                      </a:r>
                      <a:r>
                        <a:rPr lang="en-US" sz="1000" dirty="0" err="1">
                          <a:effectLst/>
                        </a:rPr>
                        <a:t>projekti</a:t>
                      </a:r>
                      <a:r>
                        <a:rPr lang="en-US" sz="1000" dirty="0">
                          <a:effectLst/>
                        </a:rPr>
                        <a:t> "</a:t>
                      </a:r>
                      <a:r>
                        <a:rPr lang="en-US" sz="1000" dirty="0" err="1">
                          <a:effectLst/>
                        </a:rPr>
                        <a:t>Vrijeme</a:t>
                      </a:r>
                      <a:r>
                        <a:rPr lang="en-US" sz="1000" dirty="0">
                          <a:effectLst/>
                        </a:rPr>
                        <a:t> je za </a:t>
                      </a:r>
                      <a:r>
                        <a:rPr lang="en-US" sz="1000" dirty="0" err="1">
                          <a:effectLst/>
                        </a:rPr>
                        <a:t>školski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obrok</a:t>
                      </a:r>
                      <a:r>
                        <a:rPr lang="en-US" sz="1000" dirty="0">
                          <a:effectLst/>
                        </a:rPr>
                        <a:t>"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effectLst/>
                        </a:rPr>
                        <a:t>-52.479,10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317268452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tekuće pomoći iz državnog proračuna  - od JLS - kreditna linija za obrtna sredstva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>
                          <a:effectLst/>
                        </a:rPr>
                        <a:t>-10.000,00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214873586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tekuće pomoći iz državnog proračuna  - EU projekti "Vrijeme je za školski obrok "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>
                          <a:effectLst/>
                        </a:rPr>
                        <a:t>-9.260,90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1862495680"/>
                  </a:ext>
                </a:extLst>
              </a:tr>
              <a:tr h="147548">
                <a:tc>
                  <a:txBody>
                    <a:bodyPr/>
                    <a:lstStyle/>
                    <a:p>
                      <a:endParaRPr lang="hr-HR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 b="1" u="sng" dirty="0">
                          <a:effectLst/>
                        </a:rPr>
                        <a:t>UKUPNO SMANJENJE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u="sng" dirty="0">
                          <a:effectLst/>
                        </a:rPr>
                        <a:t>-35.570.170,00 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52904935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tekuće pomoći temeljem prijenosa EU sredstava -SHEMA VOĆE, POVRĆE I MLIJEKO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>
                          <a:effectLst/>
                        </a:rPr>
                        <a:t>25.375,00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634177701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kapitalne pomoći  iz državnog proračuna - Izgradnja Zgrade 1. Gospodarskog centra (sufinaciranje MRRFEU)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>
                          <a:effectLst/>
                        </a:rPr>
                        <a:t>48.228,05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31804155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tekuće pomoći temeljem prijenosa EU sredstava - SHEMA VOĆE, POVRĆE I MLIJEKO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>
                          <a:effectLst/>
                        </a:rPr>
                        <a:t>164.000,00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355374192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tekuće pomoći iz državnog proračuna  - POTPORA ZA UZGOJ I DRŽANJE TE KUPOVINU UZGOJNO VALJANIH GRLA U STOČARSTVU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>
                          <a:effectLst/>
                        </a:rPr>
                        <a:t>177.090,00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413551005"/>
                  </a:ext>
                </a:extLst>
              </a:tr>
              <a:tr h="147548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tekuće pomoći iz državnog  proračuna - BRANITELJI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>
                          <a:effectLst/>
                        </a:rPr>
                        <a:t>200.000,00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3875418607"/>
                  </a:ext>
                </a:extLst>
              </a:tr>
              <a:tr h="147548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tekuće pomoći iz državnog  proračuna - prijevoz učenika srednjih škola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>
                          <a:effectLst/>
                        </a:rPr>
                        <a:t>500.000,00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297226324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kapitalne pomoći  proračunu iz drugih proračuna - OŠ „ANTUNOVAC“, PŠ IVANOVAC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>
                          <a:effectLst/>
                        </a:rPr>
                        <a:t>1.900.000,00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257396801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tekuće pomoći temeljem prijenosa EU sredstava - EU projekti "Učimo zajedno"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>
                          <a:effectLst/>
                        </a:rPr>
                        <a:t>3.623.912,00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3057982782"/>
                  </a:ext>
                </a:extLst>
              </a:tr>
              <a:tr h="147548">
                <a:tc>
                  <a:txBody>
                    <a:bodyPr/>
                    <a:lstStyle/>
                    <a:p>
                      <a:endParaRPr lang="hr-HR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r>
                        <a:rPr lang="en-US" sz="1000" b="1" u="sng" dirty="0">
                          <a:effectLst/>
                        </a:rPr>
                        <a:t>UKUPNO POVEĆANJA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u="sng" dirty="0">
                          <a:effectLst/>
                        </a:rPr>
                        <a:t>6.638.605,05</a:t>
                      </a:r>
                      <a:r>
                        <a:rPr lang="en-US" sz="1000" u="sng" dirty="0">
                          <a:effectLst/>
                        </a:rPr>
                        <a:t>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85" marR="67985" marT="0" marB="0" anchor="b"/>
                </a:tc>
                <a:extLst>
                  <a:ext uri="{0D108BD9-81ED-4DB2-BD59-A6C34878D82A}">
                    <a16:rowId xmlns:a16="http://schemas.microsoft.com/office/drawing/2014/main" val="5246253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2906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/>
          </p:nvPr>
        </p:nvSpPr>
        <p:spPr>
          <a:xfrm>
            <a:off x="1258349" y="693876"/>
            <a:ext cx="9650331" cy="929211"/>
          </a:xfrm>
        </p:spPr>
        <p:txBody>
          <a:bodyPr>
            <a:normAutofit/>
          </a:bodyPr>
          <a:lstStyle/>
          <a:p>
            <a:r>
              <a:rPr lang="hr-HR" sz="2800" dirty="0"/>
              <a:t>RASHODI I IZDACI</a:t>
            </a:r>
          </a:p>
        </p:txBody>
      </p:sp>
      <p:sp>
        <p:nvSpPr>
          <p:cNvPr id="26626" name="Rectangle 3"/>
          <p:cNvSpPr>
            <a:spLocks noGrp="1"/>
          </p:cNvSpPr>
          <p:nvPr>
            <p:ph idx="1"/>
          </p:nvPr>
        </p:nvSpPr>
        <p:spPr>
          <a:xfrm>
            <a:off x="1115737" y="1476461"/>
            <a:ext cx="8355434" cy="4941117"/>
          </a:xfrm>
        </p:spPr>
        <p:txBody>
          <a:bodyPr/>
          <a:lstStyle/>
          <a:p>
            <a:pPr algn="just"/>
            <a:r>
              <a:rPr lang="hr-HR" sz="1800" dirty="0">
                <a:effectLst/>
                <a:latin typeface="+mj-lt"/>
                <a:ea typeface="Times New Roman" panose="02020603050405020304" pitchFamily="18" charset="0"/>
              </a:rPr>
              <a:t>Zbog usklađenja s novom procjenom prihoda/primitaka </a:t>
            </a:r>
            <a:r>
              <a:rPr lang="hr-HR" dirty="0">
                <a:latin typeface="Trebuchet MS" panose="020B0603020202020204" pitchFamily="34" charset="0"/>
                <a:ea typeface="Times New Roman" panose="02020603050405020304" pitchFamily="18" charset="0"/>
              </a:rPr>
              <a:t>rashodi se povećavaju u iznosu od </a:t>
            </a:r>
            <a:r>
              <a:rPr lang="hr-HR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5.875.884,88 kuna:</a:t>
            </a:r>
            <a:endParaRPr lang="hr-HR" b="1" dirty="0">
              <a:latin typeface="+mj-lt"/>
              <a:ea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hr-HR" dirty="0">
                <a:latin typeface="+mj-lt"/>
                <a:ea typeface="Times New Roman" panose="02020603050405020304" pitchFamily="18" charset="0"/>
              </a:rPr>
              <a:t>Ž</a:t>
            </a:r>
            <a:r>
              <a:rPr lang="hr-HR" sz="1800" dirty="0">
                <a:effectLst/>
                <a:latin typeface="+mj-lt"/>
                <a:ea typeface="Times New Roman" panose="02020603050405020304" pitchFamily="18" charset="0"/>
              </a:rPr>
              <a:t>upanijski proračuna        </a:t>
            </a:r>
            <a:r>
              <a:rPr lang="hr-HR" sz="1800" b="1" dirty="0">
                <a:effectLst/>
                <a:latin typeface="+mj-lt"/>
                <a:ea typeface="Times New Roman" panose="02020603050405020304" pitchFamily="18" charset="0"/>
              </a:rPr>
              <a:t>+</a:t>
            </a:r>
            <a:r>
              <a:rPr lang="hr-HR" sz="18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hr-HR" sz="1800" b="1" dirty="0">
                <a:effectLst/>
                <a:latin typeface="+mj-lt"/>
                <a:ea typeface="Times New Roman" panose="02020603050405020304" pitchFamily="18" charset="0"/>
              </a:rPr>
              <a:t>2.970.309,62 kuna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dirty="0">
                <a:latin typeface="+mj-lt"/>
                <a:ea typeface="Times New Roman" panose="02020603050405020304" pitchFamily="18" charset="0"/>
              </a:rPr>
              <a:t>evidencijski rashodi proračunskih korisnika        </a:t>
            </a:r>
            <a:r>
              <a:rPr lang="hr-HR" b="1" dirty="0">
                <a:latin typeface="+mj-lt"/>
                <a:ea typeface="Times New Roman" panose="02020603050405020304" pitchFamily="18" charset="0"/>
              </a:rPr>
              <a:t>+ 2.905.575,26 kuna</a:t>
            </a:r>
            <a:endParaRPr lang="hr-HR" b="1" dirty="0">
              <a:latin typeface="+mj-lt"/>
            </a:endParaRPr>
          </a:p>
        </p:txBody>
      </p:sp>
      <p:sp>
        <p:nvSpPr>
          <p:cNvPr id="2" name="Strelica: desno 1">
            <a:extLst>
              <a:ext uri="{FF2B5EF4-FFF2-40B4-BE49-F238E27FC236}">
                <a16:creationId xmlns:a16="http://schemas.microsoft.com/office/drawing/2014/main" id="{63BB7F73-B99F-C325-40B2-7E41C0C7280D}"/>
              </a:ext>
            </a:extLst>
          </p:cNvPr>
          <p:cNvSpPr/>
          <p:nvPr/>
        </p:nvSpPr>
        <p:spPr>
          <a:xfrm>
            <a:off x="3856141" y="2288227"/>
            <a:ext cx="204132" cy="1174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" name="Strelica: desno 2">
            <a:extLst>
              <a:ext uri="{FF2B5EF4-FFF2-40B4-BE49-F238E27FC236}">
                <a16:creationId xmlns:a16="http://schemas.microsoft.com/office/drawing/2014/main" id="{F5B025A1-055F-2F3D-4CA5-1D93FFF8DD6A}"/>
              </a:ext>
            </a:extLst>
          </p:cNvPr>
          <p:cNvSpPr/>
          <p:nvPr/>
        </p:nvSpPr>
        <p:spPr>
          <a:xfrm>
            <a:off x="6096000" y="2709075"/>
            <a:ext cx="204132" cy="1174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cxnSp>
        <p:nvCxnSpPr>
          <p:cNvPr id="7" name="Poveznik: kutno 6">
            <a:extLst>
              <a:ext uri="{FF2B5EF4-FFF2-40B4-BE49-F238E27FC236}">
                <a16:creationId xmlns:a16="http://schemas.microsoft.com/office/drawing/2014/main" id="{CB700528-D2A0-7FA5-FAD5-9E045BA9A5D8}"/>
              </a:ext>
            </a:extLst>
          </p:cNvPr>
          <p:cNvCxnSpPr>
            <a:cxnSpLocks/>
          </p:cNvCxnSpPr>
          <p:nvPr/>
        </p:nvCxnSpPr>
        <p:spPr>
          <a:xfrm flipV="1">
            <a:off x="3798164" y="4140546"/>
            <a:ext cx="2731510" cy="1360417"/>
          </a:xfrm>
          <a:prstGeom prst="bentConnector3">
            <a:avLst>
              <a:gd name="adj1" fmla="val 5000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">
            <a:extLst>
              <a:ext uri="{FF2B5EF4-FFF2-40B4-BE49-F238E27FC236}">
                <a16:creationId xmlns:a16="http://schemas.microsoft.com/office/drawing/2014/main" id="{EDCC585D-DBE5-27D0-C28F-19E874A0F4D4}"/>
              </a:ext>
            </a:extLst>
          </p:cNvPr>
          <p:cNvSpPr txBox="1">
            <a:spLocks/>
          </p:cNvSpPr>
          <p:nvPr/>
        </p:nvSpPr>
        <p:spPr>
          <a:xfrm>
            <a:off x="7068198" y="3789727"/>
            <a:ext cx="1933761" cy="688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r-HR" sz="1100" dirty="0"/>
              <a:t>II. REBALANS</a:t>
            </a:r>
          </a:p>
          <a:p>
            <a:pPr algn="ctr"/>
            <a:r>
              <a:rPr lang="hr-HR" sz="1100" dirty="0"/>
              <a:t>UKUPNI RASHODI</a:t>
            </a:r>
          </a:p>
          <a:p>
            <a:pPr algn="ctr"/>
            <a:r>
              <a:rPr lang="hr-HR" sz="1100" dirty="0"/>
              <a:t>1.907.287.173,00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CDBF1F41-C7AD-16B3-1DA5-D5C720566A1D}"/>
              </a:ext>
            </a:extLst>
          </p:cNvPr>
          <p:cNvSpPr txBox="1">
            <a:spLocks/>
          </p:cNvSpPr>
          <p:nvPr/>
        </p:nvSpPr>
        <p:spPr>
          <a:xfrm>
            <a:off x="3733826" y="5205370"/>
            <a:ext cx="1760290" cy="352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r-HR" sz="1100" dirty="0"/>
              <a:t>+ 2.970.309,62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1800257D-D562-CAC7-96A2-546B16BF218F}"/>
              </a:ext>
            </a:extLst>
          </p:cNvPr>
          <p:cNvSpPr txBox="1">
            <a:spLocks/>
          </p:cNvSpPr>
          <p:nvPr/>
        </p:nvSpPr>
        <p:spPr>
          <a:xfrm>
            <a:off x="5317921" y="3855312"/>
            <a:ext cx="1760290" cy="352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r-HR" sz="1100" dirty="0"/>
              <a:t>+2.905.575,26</a:t>
            </a:r>
          </a:p>
        </p:txBody>
      </p:sp>
      <p:sp>
        <p:nvSpPr>
          <p:cNvPr id="15" name="Strelica: desno 14">
            <a:extLst>
              <a:ext uri="{FF2B5EF4-FFF2-40B4-BE49-F238E27FC236}">
                <a16:creationId xmlns:a16="http://schemas.microsoft.com/office/drawing/2014/main" id="{213F496E-825A-4515-1C70-239BF26F39C9}"/>
              </a:ext>
            </a:extLst>
          </p:cNvPr>
          <p:cNvSpPr/>
          <p:nvPr/>
        </p:nvSpPr>
        <p:spPr>
          <a:xfrm>
            <a:off x="6728668" y="3969363"/>
            <a:ext cx="500541" cy="329010"/>
          </a:xfrm>
          <a:prstGeom prst="rightArrow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2F05BB55-949F-AAC1-43DB-5C2361DD257D}"/>
              </a:ext>
            </a:extLst>
          </p:cNvPr>
          <p:cNvSpPr txBox="1">
            <a:spLocks/>
          </p:cNvSpPr>
          <p:nvPr/>
        </p:nvSpPr>
        <p:spPr>
          <a:xfrm>
            <a:off x="1357570" y="5179213"/>
            <a:ext cx="1933761" cy="688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r-HR" sz="1100" dirty="0"/>
              <a:t>PLAN 2022.</a:t>
            </a:r>
          </a:p>
          <a:p>
            <a:pPr algn="ctr"/>
            <a:r>
              <a:rPr lang="hr-HR" sz="1100" dirty="0"/>
              <a:t>UKUPNI RASHODI</a:t>
            </a:r>
          </a:p>
          <a:p>
            <a:pPr algn="ctr"/>
            <a:r>
              <a:rPr lang="hr-HR" sz="1100" dirty="0"/>
              <a:t>1.901.411.288,69</a:t>
            </a:r>
          </a:p>
        </p:txBody>
      </p:sp>
      <p:sp>
        <p:nvSpPr>
          <p:cNvPr id="17" name="Strelica: desno 16">
            <a:extLst>
              <a:ext uri="{FF2B5EF4-FFF2-40B4-BE49-F238E27FC236}">
                <a16:creationId xmlns:a16="http://schemas.microsoft.com/office/drawing/2014/main" id="{D5170B00-6DD7-5EF7-3E70-61D13DFC4C50}"/>
              </a:ext>
            </a:extLst>
          </p:cNvPr>
          <p:cNvSpPr/>
          <p:nvPr/>
        </p:nvSpPr>
        <p:spPr>
          <a:xfrm>
            <a:off x="3045204" y="5329780"/>
            <a:ext cx="465811" cy="329010"/>
          </a:xfrm>
          <a:prstGeom prst="rightArrow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A8E1330-8108-071C-B525-1AB973AF7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129" y="624110"/>
            <a:ext cx="8774886" cy="953020"/>
          </a:xfrm>
        </p:spPr>
        <p:txBody>
          <a:bodyPr>
            <a:noAutofit/>
          </a:bodyPr>
          <a:lstStyle/>
          <a:p>
            <a:r>
              <a:rPr lang="hr-HR" sz="2800" dirty="0"/>
              <a:t>POVEĆANJE/SMANJENJE RASHODA I IZDATAKA PO </a:t>
            </a:r>
            <a:br>
              <a:rPr lang="hr-HR" sz="2800" dirty="0"/>
            </a:br>
            <a:r>
              <a:rPr lang="hr-HR" sz="2800" dirty="0"/>
              <a:t>OSNOVNIM SKUPINAMA</a:t>
            </a:r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3BB06756-B1F2-C162-109D-90F3A5CCE0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1473555"/>
              </p:ext>
            </p:extLst>
          </p:nvPr>
        </p:nvGraphicFramePr>
        <p:xfrm>
          <a:off x="1551964" y="1812023"/>
          <a:ext cx="7818542" cy="37582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8265">
                  <a:extLst>
                    <a:ext uri="{9D8B030D-6E8A-4147-A177-3AD203B41FA5}">
                      <a16:colId xmlns:a16="http://schemas.microsoft.com/office/drawing/2014/main" val="2743627852"/>
                    </a:ext>
                  </a:extLst>
                </a:gridCol>
                <a:gridCol w="5502581">
                  <a:extLst>
                    <a:ext uri="{9D8B030D-6E8A-4147-A177-3AD203B41FA5}">
                      <a16:colId xmlns:a16="http://schemas.microsoft.com/office/drawing/2014/main" val="793625560"/>
                    </a:ext>
                  </a:extLst>
                </a:gridCol>
                <a:gridCol w="1967696">
                  <a:extLst>
                    <a:ext uri="{9D8B030D-6E8A-4147-A177-3AD203B41FA5}">
                      <a16:colId xmlns:a16="http://schemas.microsoft.com/office/drawing/2014/main" val="1175879203"/>
                    </a:ext>
                  </a:extLst>
                </a:gridCol>
              </a:tblGrid>
              <a:tr h="268448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OPIS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IZNOS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980127706"/>
                  </a:ext>
                </a:extLst>
              </a:tr>
              <a:tr h="268448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hr-HR" sz="1000" dirty="0">
                          <a:effectLst/>
                        </a:rPr>
                        <a:t>Rashodi za zaposlene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37.500.695,52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666732030"/>
                  </a:ext>
                </a:extLst>
              </a:tr>
              <a:tr h="268448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hr-HR" sz="1000" dirty="0">
                          <a:effectLst/>
                        </a:rPr>
                        <a:t>Materijalni rashodi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-2.885.900,81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78881762"/>
                  </a:ext>
                </a:extLst>
              </a:tr>
              <a:tr h="268448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hr-HR" sz="1000" dirty="0">
                          <a:effectLst/>
                        </a:rPr>
                        <a:t>Financijski rashodi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386.663,00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557496398"/>
                  </a:ext>
                </a:extLst>
              </a:tr>
              <a:tr h="268448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hr-HR" sz="1000" dirty="0">
                          <a:effectLst/>
                        </a:rPr>
                        <a:t>Subvencije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-442.610,00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98091586"/>
                  </a:ext>
                </a:extLst>
              </a:tr>
              <a:tr h="268448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hr-HR" sz="1000" dirty="0">
                          <a:effectLst/>
                        </a:rPr>
                        <a:t>Pomoći dane u inozemstvo i unutar općeg proračuna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-6.066.531,00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637467234"/>
                  </a:ext>
                </a:extLst>
              </a:tr>
              <a:tr h="536897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hr-HR" sz="1000" dirty="0">
                          <a:effectLst/>
                        </a:rPr>
                        <a:t>Naknade građanima i kućanstvima na temelju osiguranja i druge naknade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-352.827,00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91004035"/>
                  </a:ext>
                </a:extLst>
              </a:tr>
              <a:tr h="268448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hr-HR" sz="1000" dirty="0">
                          <a:effectLst/>
                        </a:rPr>
                        <a:t>Ostali rashodi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321.886,10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31478148"/>
                  </a:ext>
                </a:extLst>
              </a:tr>
              <a:tr h="268448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hr-HR" sz="1000" dirty="0">
                          <a:effectLst/>
                        </a:rPr>
                        <a:t>Rashodi za nabavu </a:t>
                      </a:r>
                      <a:r>
                        <a:rPr lang="hr-HR" sz="1000" dirty="0" err="1">
                          <a:effectLst/>
                        </a:rPr>
                        <a:t>neproizvedene</a:t>
                      </a:r>
                      <a:r>
                        <a:rPr lang="hr-HR" sz="1000" dirty="0">
                          <a:effectLst/>
                        </a:rPr>
                        <a:t> dugotrajne imovine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-4.151.196,00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54770241"/>
                  </a:ext>
                </a:extLst>
              </a:tr>
              <a:tr h="268448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hr-HR" sz="1000" dirty="0">
                          <a:effectLst/>
                        </a:rPr>
                        <a:t>Rashodi za nabavu proizvedene dugotrajne imovine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-13.290.838,16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65197116"/>
                  </a:ext>
                </a:extLst>
              </a:tr>
              <a:tr h="268448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hr-HR" sz="1000" dirty="0">
                          <a:effectLst/>
                        </a:rPr>
                        <a:t>Rashodi za dodatna ulaganja na nefinancijskoj imovini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-1.194.256,77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01743807"/>
                  </a:ext>
                </a:extLst>
              </a:tr>
              <a:tr h="268448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hr-HR" sz="1000" dirty="0">
                          <a:effectLst/>
                        </a:rPr>
                        <a:t>Izdaci za otplatu glavnice primljenih kredita i zajmova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-3.949.200,00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44975496"/>
                  </a:ext>
                </a:extLst>
              </a:tr>
              <a:tr h="268448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hr-HR" sz="1000" dirty="0">
                          <a:effectLst/>
                        </a:rPr>
                        <a:t>UKUPNO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5.875.884,88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524192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3620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>
          <a:xfrm>
            <a:off x="1384183" y="671164"/>
            <a:ext cx="9328560" cy="795337"/>
          </a:xfrm>
        </p:spPr>
        <p:txBody>
          <a:bodyPr>
            <a:normAutofit/>
          </a:bodyPr>
          <a:lstStyle/>
          <a:p>
            <a:r>
              <a:rPr lang="hr-HR" sz="2800" dirty="0"/>
              <a:t>POVEĆANJE/SMANJENJE RASHODA</a:t>
            </a:r>
          </a:p>
        </p:txBody>
      </p:sp>
      <p:sp>
        <p:nvSpPr>
          <p:cNvPr id="28674" name="Rectangle 3"/>
          <p:cNvSpPr>
            <a:spLocks noGrp="1"/>
          </p:cNvSpPr>
          <p:nvPr>
            <p:ph idx="1"/>
          </p:nvPr>
        </p:nvSpPr>
        <p:spPr>
          <a:xfrm>
            <a:off x="1241571" y="1392572"/>
            <a:ext cx="9471171" cy="50701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r-HR" b="1" dirty="0">
                <a:latin typeface="+mj-lt"/>
              </a:rPr>
              <a:t>RASHODI ZA ZAPOSLENE </a:t>
            </a:r>
            <a:r>
              <a:rPr lang="hr-HR" dirty="0">
                <a:latin typeface="+mj-lt"/>
              </a:rPr>
              <a:t>povećavaju se za </a:t>
            </a:r>
            <a:r>
              <a:rPr lang="hr-HR" sz="1800" dirty="0">
                <a:effectLst/>
                <a:latin typeface="+mj-lt"/>
                <a:ea typeface="Times New Roman" panose="02020603050405020304" pitchFamily="18" charset="0"/>
              </a:rPr>
              <a:t>37.500.695,52  kuna kako slijedi:</a:t>
            </a:r>
          </a:p>
          <a:p>
            <a:pPr>
              <a:lnSpc>
                <a:spcPct val="90000"/>
              </a:lnSpc>
            </a:pPr>
            <a:endParaRPr lang="hr-HR" dirty="0"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endParaRPr lang="hr-HR" dirty="0"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endParaRPr lang="hr-HR" dirty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hr-HR" b="1" dirty="0">
                <a:latin typeface="+mj-lt"/>
              </a:rPr>
              <a:t>MATERIJALNI RASHODI </a:t>
            </a:r>
            <a:r>
              <a:rPr lang="hr-HR" dirty="0">
                <a:latin typeface="+mj-lt"/>
              </a:rPr>
              <a:t>se smanjuju za 2.885.900,81  kuna kako slijedi:</a:t>
            </a:r>
          </a:p>
          <a:p>
            <a:pPr marL="0" indent="0">
              <a:lnSpc>
                <a:spcPct val="90000"/>
              </a:lnSpc>
              <a:buNone/>
            </a:pPr>
            <a:endParaRPr lang="hr-HR" dirty="0">
              <a:latin typeface="+mj-lt"/>
            </a:endParaRPr>
          </a:p>
          <a:p>
            <a:pPr>
              <a:lnSpc>
                <a:spcPct val="90000"/>
              </a:lnSpc>
            </a:pPr>
            <a:endParaRPr lang="hr-HR" dirty="0"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endParaRPr lang="hr-HR" dirty="0"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endParaRPr lang="hr-HR" dirty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hr-HR" b="1" dirty="0">
                <a:latin typeface="+mj-lt"/>
              </a:rPr>
              <a:t>FINANCIJSKI RASHODI </a:t>
            </a:r>
            <a:r>
              <a:rPr lang="hr-HR" dirty="0">
                <a:latin typeface="+mj-lt"/>
              </a:rPr>
              <a:t>povećavaju se za </a:t>
            </a:r>
            <a:r>
              <a:rPr lang="hr-HR" sz="1800" dirty="0">
                <a:effectLst/>
                <a:latin typeface="+mj-lt"/>
                <a:ea typeface="Times New Roman" panose="02020603050405020304" pitchFamily="18" charset="0"/>
              </a:rPr>
              <a:t>386.663,00</a:t>
            </a:r>
            <a:r>
              <a:rPr lang="hr-HR" sz="1800" b="1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hr-HR" sz="1800" dirty="0">
                <a:effectLst/>
                <a:latin typeface="+mj-lt"/>
                <a:ea typeface="Times New Roman" panose="02020603050405020304" pitchFamily="18" charset="0"/>
              </a:rPr>
              <a:t>kuna kako slijedi:</a:t>
            </a:r>
            <a:endParaRPr lang="hr-HR" dirty="0"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endParaRPr lang="hr-HR" dirty="0">
              <a:latin typeface="+mj-lt"/>
            </a:endParaRPr>
          </a:p>
        </p:txBody>
      </p:sp>
      <p:graphicFrame>
        <p:nvGraphicFramePr>
          <p:cNvPr id="6" name="Tablica 5">
            <a:extLst>
              <a:ext uri="{FF2B5EF4-FFF2-40B4-BE49-F238E27FC236}">
                <a16:creationId xmlns:a16="http://schemas.microsoft.com/office/drawing/2014/main" id="{D699D6AB-89EF-B3A2-16A4-D12BD6E637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63648"/>
              </p:ext>
            </p:extLst>
          </p:nvPr>
        </p:nvGraphicFramePr>
        <p:xfrm>
          <a:off x="1744910" y="1730707"/>
          <a:ext cx="7701094" cy="9202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8005">
                  <a:extLst>
                    <a:ext uri="{9D8B030D-6E8A-4147-A177-3AD203B41FA5}">
                      <a16:colId xmlns:a16="http://schemas.microsoft.com/office/drawing/2014/main" val="3211349607"/>
                    </a:ext>
                  </a:extLst>
                </a:gridCol>
                <a:gridCol w="3929598">
                  <a:extLst>
                    <a:ext uri="{9D8B030D-6E8A-4147-A177-3AD203B41FA5}">
                      <a16:colId xmlns:a16="http://schemas.microsoft.com/office/drawing/2014/main" val="485854701"/>
                    </a:ext>
                  </a:extLst>
                </a:gridCol>
                <a:gridCol w="1901473">
                  <a:extLst>
                    <a:ext uri="{9D8B030D-6E8A-4147-A177-3AD203B41FA5}">
                      <a16:colId xmlns:a16="http://schemas.microsoft.com/office/drawing/2014/main" val="1929677529"/>
                    </a:ext>
                  </a:extLst>
                </a:gridCol>
                <a:gridCol w="1462018">
                  <a:extLst>
                    <a:ext uri="{9D8B030D-6E8A-4147-A177-3AD203B41FA5}">
                      <a16:colId xmlns:a16="http://schemas.microsoft.com/office/drawing/2014/main" val="3828950806"/>
                    </a:ext>
                  </a:extLst>
                </a:gridCol>
              </a:tblGrid>
              <a:tr h="184042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upravna tijela Osječko-baranjske županije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238.400,00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0,64%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84936141"/>
                  </a:ext>
                </a:extLst>
              </a:tr>
              <a:tr h="184042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decentralizirane funkcije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165.930,00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0,44%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25512602"/>
                  </a:ext>
                </a:extLst>
              </a:tr>
              <a:tr h="368086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000" dirty="0">
                          <a:effectLst/>
                        </a:rPr>
                        <a:t>projekti koje provodi Županija i rashodi proračunskih korisnika koji se financiraju iz Županijskog proračuna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2.771.493,00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7,39%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03896486"/>
                  </a:ext>
                </a:extLst>
              </a:tr>
              <a:tr h="184042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evidencijski rashodi proračunskih korisnika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34.324.872,52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91,53%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80339597"/>
                  </a:ext>
                </a:extLst>
              </a:tr>
            </a:tbl>
          </a:graphicData>
        </a:graphic>
      </p:graphicFrame>
      <p:graphicFrame>
        <p:nvGraphicFramePr>
          <p:cNvPr id="7" name="Tablica 6">
            <a:extLst>
              <a:ext uri="{FF2B5EF4-FFF2-40B4-BE49-F238E27FC236}">
                <a16:creationId xmlns:a16="http://schemas.microsoft.com/office/drawing/2014/main" id="{472E5AD7-7825-5594-CD03-3658147047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129978"/>
              </p:ext>
            </p:extLst>
          </p:nvPr>
        </p:nvGraphicFramePr>
        <p:xfrm>
          <a:off x="1744910" y="3429001"/>
          <a:ext cx="7701094" cy="9029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601">
                  <a:extLst>
                    <a:ext uri="{9D8B030D-6E8A-4147-A177-3AD203B41FA5}">
                      <a16:colId xmlns:a16="http://schemas.microsoft.com/office/drawing/2014/main" val="954471804"/>
                    </a:ext>
                  </a:extLst>
                </a:gridCol>
                <a:gridCol w="5370130">
                  <a:extLst>
                    <a:ext uri="{9D8B030D-6E8A-4147-A177-3AD203B41FA5}">
                      <a16:colId xmlns:a16="http://schemas.microsoft.com/office/drawing/2014/main" val="2181980740"/>
                    </a:ext>
                  </a:extLst>
                </a:gridCol>
                <a:gridCol w="1923363">
                  <a:extLst>
                    <a:ext uri="{9D8B030D-6E8A-4147-A177-3AD203B41FA5}">
                      <a16:colId xmlns:a16="http://schemas.microsoft.com/office/drawing/2014/main" val="3090062020"/>
                    </a:ext>
                  </a:extLst>
                </a:gridCol>
              </a:tblGrid>
              <a:tr h="180591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upravna tijela Osječko-baranjske županije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180.496,99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72204544"/>
                  </a:ext>
                </a:extLst>
              </a:tr>
              <a:tr h="180591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decentralizirane funkcije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2.978.886,54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43227998"/>
                  </a:ext>
                </a:extLst>
              </a:tr>
              <a:tr h="361184">
                <a:tc>
                  <a:txBody>
                    <a:bodyPr/>
                    <a:lstStyle/>
                    <a:p>
                      <a:pPr algn="ctr"/>
                      <a:r>
                        <a:rPr lang="hr-HR" sz="1000" dirty="0">
                          <a:effectLst/>
                        </a:rPr>
                        <a:t>-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projekti koje provodi Županija i rashodi proračunskih korisnika koji se financiraju iz Županijskog proračuna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-5.604.638,04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986137329"/>
                  </a:ext>
                </a:extLst>
              </a:tr>
              <a:tr h="180591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000" dirty="0">
                          <a:effectLst/>
                        </a:rPr>
                        <a:t>evidencijski rashodi proračunskih korisnika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-440.646,30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91121406"/>
                  </a:ext>
                </a:extLst>
              </a:tr>
            </a:tbl>
          </a:graphicData>
        </a:graphic>
      </p:graphicFrame>
      <p:graphicFrame>
        <p:nvGraphicFramePr>
          <p:cNvPr id="8" name="Tablica 7">
            <a:extLst>
              <a:ext uri="{FF2B5EF4-FFF2-40B4-BE49-F238E27FC236}">
                <a16:creationId xmlns:a16="http://schemas.microsoft.com/office/drawing/2014/main" id="{3DED4B84-7105-6FF1-5207-4F1C240AE8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880706"/>
              </p:ext>
            </p:extLst>
          </p:nvPr>
        </p:nvGraphicFramePr>
        <p:xfrm>
          <a:off x="1744911" y="5238712"/>
          <a:ext cx="7701094" cy="9481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9724">
                  <a:extLst>
                    <a:ext uri="{9D8B030D-6E8A-4147-A177-3AD203B41FA5}">
                      <a16:colId xmlns:a16="http://schemas.microsoft.com/office/drawing/2014/main" val="444267743"/>
                    </a:ext>
                  </a:extLst>
                </a:gridCol>
                <a:gridCol w="5438007">
                  <a:extLst>
                    <a:ext uri="{9D8B030D-6E8A-4147-A177-3AD203B41FA5}">
                      <a16:colId xmlns:a16="http://schemas.microsoft.com/office/drawing/2014/main" val="3350649573"/>
                    </a:ext>
                  </a:extLst>
                </a:gridCol>
                <a:gridCol w="1923363">
                  <a:extLst>
                    <a:ext uri="{9D8B030D-6E8A-4147-A177-3AD203B41FA5}">
                      <a16:colId xmlns:a16="http://schemas.microsoft.com/office/drawing/2014/main" val="3718365436"/>
                    </a:ext>
                  </a:extLst>
                </a:gridCol>
              </a:tblGrid>
              <a:tr h="189625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Osječko-baranjska županija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200.000,00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588821"/>
                  </a:ext>
                </a:extLst>
              </a:tr>
              <a:tr h="189625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decentralizirane funkcije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-58.348,00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52648123"/>
                  </a:ext>
                </a:extLst>
              </a:tr>
              <a:tr h="379249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projekti koje provodi Županija i rashodi proračunskih korisnika koji se financiraju iz Županijskog proračuna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5.469,00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63832810"/>
                  </a:ext>
                </a:extLst>
              </a:tr>
              <a:tr h="189625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evidencijski rashodi proračunskih korisnika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239.542,00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61416818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FDAF06B-2FAD-4541-E441-A925F6159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2572" y="624110"/>
            <a:ext cx="10112041" cy="785240"/>
          </a:xfrm>
        </p:spPr>
        <p:txBody>
          <a:bodyPr>
            <a:normAutofit/>
          </a:bodyPr>
          <a:lstStyle/>
          <a:p>
            <a:r>
              <a:rPr lang="hr-HR" sz="2800" dirty="0"/>
              <a:t>RASHODI ZA NABAVU NEFINANCIJSKE IMOVINE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7FE6242-4E73-93E5-0AFD-FF1376D39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5129" y="1409350"/>
            <a:ext cx="8472878" cy="4890782"/>
          </a:xfrm>
        </p:spPr>
        <p:txBody>
          <a:bodyPr/>
          <a:lstStyle/>
          <a:p>
            <a:pPr algn="just"/>
            <a:r>
              <a:rPr lang="hr-HR" dirty="0">
                <a:latin typeface="Trebuchet MS" panose="020B0603020202020204" pitchFamily="34" charset="0"/>
                <a:ea typeface="Times New Roman" panose="02020603050405020304" pitchFamily="18" charset="0"/>
              </a:rPr>
              <a:t>Rashodi za nabavu nefinancijske imovine smanjuju se u ukupnom iznosu od 18.636.290,93 kuna kako slijedi:</a:t>
            </a:r>
            <a:endParaRPr lang="hr-HR" sz="1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hr-H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r>
              <a:rPr lang="hr-HR" dirty="0"/>
              <a:t>Najveća povećanja/smanjenja u dijelu koji se odnosi na Županijski proračun odnosi se na programa/projekte:</a:t>
            </a:r>
          </a:p>
          <a:p>
            <a:pPr marL="0" indent="0">
              <a:buNone/>
            </a:pPr>
            <a:r>
              <a:rPr lang="hr-HR" dirty="0"/>
              <a:t>    - Gospodarski centar      + 16.133.060,00 kuna</a:t>
            </a:r>
          </a:p>
          <a:p>
            <a:pPr marL="0" indent="0">
              <a:buNone/>
            </a:pPr>
            <a:r>
              <a:rPr lang="hr-HR" dirty="0"/>
              <a:t>    - RZC Panonske Hrvatske      - 5.654.200,00 kuna</a:t>
            </a:r>
          </a:p>
          <a:p>
            <a:pPr marL="0" indent="0">
              <a:buNone/>
            </a:pPr>
            <a:r>
              <a:rPr lang="hr-HR" dirty="0"/>
              <a:t>    - OŠ Antunovac PŠ Ivanovac       +1.900.000,00 kuna</a:t>
            </a:r>
          </a:p>
          <a:p>
            <a:pPr marL="0" indent="0">
              <a:buNone/>
            </a:pPr>
            <a:r>
              <a:rPr lang="hr-HR" dirty="0"/>
              <a:t>    - Provedba NAPNAV-a       -1.393.000,00 kuna</a:t>
            </a:r>
          </a:p>
          <a:p>
            <a:endParaRPr lang="hr-HR" dirty="0"/>
          </a:p>
        </p:txBody>
      </p:sp>
      <p:graphicFrame>
        <p:nvGraphicFramePr>
          <p:cNvPr id="4" name="Tablica 3">
            <a:extLst>
              <a:ext uri="{FF2B5EF4-FFF2-40B4-BE49-F238E27FC236}">
                <a16:creationId xmlns:a16="http://schemas.microsoft.com/office/drawing/2014/main" id="{A24F039A-F456-E73D-9608-7BFE86FE6A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264161"/>
              </p:ext>
            </p:extLst>
          </p:nvPr>
        </p:nvGraphicFramePr>
        <p:xfrm>
          <a:off x="1744911" y="2059285"/>
          <a:ext cx="7743038" cy="10530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9685">
                  <a:extLst>
                    <a:ext uri="{9D8B030D-6E8A-4147-A177-3AD203B41FA5}">
                      <a16:colId xmlns:a16="http://schemas.microsoft.com/office/drawing/2014/main" val="2826886723"/>
                    </a:ext>
                  </a:extLst>
                </a:gridCol>
                <a:gridCol w="5277249">
                  <a:extLst>
                    <a:ext uri="{9D8B030D-6E8A-4147-A177-3AD203B41FA5}">
                      <a16:colId xmlns:a16="http://schemas.microsoft.com/office/drawing/2014/main" val="2894056086"/>
                    </a:ext>
                  </a:extLst>
                </a:gridCol>
                <a:gridCol w="2056104">
                  <a:extLst>
                    <a:ext uri="{9D8B030D-6E8A-4147-A177-3AD203B41FA5}">
                      <a16:colId xmlns:a16="http://schemas.microsoft.com/office/drawing/2014/main" val="2742046044"/>
                    </a:ext>
                  </a:extLst>
                </a:gridCol>
              </a:tblGrid>
              <a:tr h="210606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Osječko-baranjska županija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86.100,00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2848982"/>
                  </a:ext>
                </a:extLst>
              </a:tr>
              <a:tr h="210606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decentralizirane funkcije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effectLst/>
                        </a:rPr>
                        <a:t>-3.037.910,54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93822907"/>
                  </a:ext>
                </a:extLst>
              </a:tr>
              <a:tr h="421212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000" dirty="0">
                          <a:effectLst/>
                        </a:rPr>
                        <a:t>projekti koje provodi Županija i rashodi proračunskih korisnika koji se financiraju iz Županijskog proračuna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11.155.614,67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35025576"/>
                  </a:ext>
                </a:extLst>
              </a:tr>
              <a:tr h="210606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000" dirty="0">
                          <a:effectLst/>
                        </a:rPr>
                        <a:t>evidencijski rashodi proračunskih korisnika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dirty="0">
                          <a:effectLst/>
                        </a:rPr>
                        <a:t>-26.840.095,06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601148961"/>
                  </a:ext>
                </a:extLst>
              </a:tr>
            </a:tbl>
          </a:graphicData>
        </a:graphic>
      </p:graphicFrame>
      <p:sp>
        <p:nvSpPr>
          <p:cNvPr id="6" name="Strelica: desno 5">
            <a:extLst>
              <a:ext uri="{FF2B5EF4-FFF2-40B4-BE49-F238E27FC236}">
                <a16:creationId xmlns:a16="http://schemas.microsoft.com/office/drawing/2014/main" id="{2EFDCE75-CB70-A95E-A782-79125B0D7AF5}"/>
              </a:ext>
            </a:extLst>
          </p:cNvPr>
          <p:cNvSpPr/>
          <p:nvPr/>
        </p:nvSpPr>
        <p:spPr>
          <a:xfrm>
            <a:off x="3825380" y="4118994"/>
            <a:ext cx="218114" cy="755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Strelica: desno 6">
            <a:extLst>
              <a:ext uri="{FF2B5EF4-FFF2-40B4-BE49-F238E27FC236}">
                <a16:creationId xmlns:a16="http://schemas.microsoft.com/office/drawing/2014/main" id="{2AFDBC1A-AAFA-0225-66C1-240D3D598217}"/>
              </a:ext>
            </a:extLst>
          </p:cNvPr>
          <p:cNvSpPr/>
          <p:nvPr/>
        </p:nvSpPr>
        <p:spPr>
          <a:xfrm>
            <a:off x="4221060" y="4531453"/>
            <a:ext cx="218114" cy="755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" name="Strelica: desno 7">
            <a:extLst>
              <a:ext uri="{FF2B5EF4-FFF2-40B4-BE49-F238E27FC236}">
                <a16:creationId xmlns:a16="http://schemas.microsoft.com/office/drawing/2014/main" id="{A96DF6EC-5B33-D400-9D1C-3DAF5D300011}"/>
              </a:ext>
            </a:extLst>
          </p:cNvPr>
          <p:cNvSpPr/>
          <p:nvPr/>
        </p:nvSpPr>
        <p:spPr>
          <a:xfrm>
            <a:off x="4516073" y="4935523"/>
            <a:ext cx="218114" cy="755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9" name="Strelica: desno 8">
            <a:extLst>
              <a:ext uri="{FF2B5EF4-FFF2-40B4-BE49-F238E27FC236}">
                <a16:creationId xmlns:a16="http://schemas.microsoft.com/office/drawing/2014/main" id="{0E1A0518-3C20-183E-3911-C477C7AB6B6D}"/>
              </a:ext>
            </a:extLst>
          </p:cNvPr>
          <p:cNvSpPr/>
          <p:nvPr/>
        </p:nvSpPr>
        <p:spPr>
          <a:xfrm>
            <a:off x="3917659" y="5314426"/>
            <a:ext cx="218114" cy="755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7685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Content Placeholder 2"/>
          <p:cNvSpPr>
            <a:spLocks noGrp="1"/>
          </p:cNvSpPr>
          <p:nvPr>
            <p:ph idx="1"/>
          </p:nvPr>
        </p:nvSpPr>
        <p:spPr>
          <a:xfrm>
            <a:off x="1776547" y="699636"/>
            <a:ext cx="9728063" cy="914399"/>
          </a:xfrm>
        </p:spPr>
        <p:txBody>
          <a:bodyPr/>
          <a:lstStyle/>
          <a:p>
            <a:pPr marL="0" indent="0" eaLnBrk="1" hangingPunct="1">
              <a:buFont typeface="Wingdings 3" pitchFamily="18" charset="2"/>
              <a:buNone/>
            </a:pPr>
            <a:r>
              <a:rPr lang="hr-HR" sz="2800" dirty="0">
                <a:solidFill>
                  <a:srgbClr val="2683C6">
                    <a:lumMod val="75000"/>
                  </a:srgbClr>
                </a:solidFill>
                <a:latin typeface="Century Gothic" panose="020B0502020202020204"/>
                <a:ea typeface="+mj-ea"/>
                <a:cs typeface="+mj-cs"/>
              </a:rPr>
              <a:t>KONTAKTI I INFORMACIJE</a:t>
            </a:r>
            <a:endParaRPr lang="hr-HR" sz="3600" dirty="0"/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C834FA35-FDD0-946D-1BB5-00C195D17D3D}"/>
              </a:ext>
            </a:extLst>
          </p:cNvPr>
          <p:cNvSpPr txBox="1"/>
          <p:nvPr/>
        </p:nvSpPr>
        <p:spPr>
          <a:xfrm>
            <a:off x="1776549" y="2587500"/>
            <a:ext cx="81644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hr-HR" dirty="0"/>
              <a:t>Adresar Osječko-baranjske županije</a:t>
            </a:r>
          </a:p>
          <a:p>
            <a:pPr algn="r"/>
            <a:r>
              <a:rPr lang="hr-HR" dirty="0">
                <a:solidFill>
                  <a:schemeClr val="accent2"/>
                </a:solidFill>
              </a:rPr>
              <a:t>https://www.obz.hr/index.php/kontakti-up-tijela</a:t>
            </a: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E6EC4CCE-E161-DCDA-5DFB-13D27648DD3B}"/>
              </a:ext>
            </a:extLst>
          </p:cNvPr>
          <p:cNvSpPr txBox="1"/>
          <p:nvPr/>
        </p:nvSpPr>
        <p:spPr>
          <a:xfrm>
            <a:off x="1776547" y="3404322"/>
            <a:ext cx="81644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Font typeface="Wingdings 3" pitchFamily="18" charset="2"/>
              <a:buNone/>
            </a:pPr>
            <a:r>
              <a:rPr lang="hr-HR" dirty="0"/>
              <a:t>Upravni odjel za javne financije</a:t>
            </a:r>
          </a:p>
          <a:p>
            <a:pPr marL="0" indent="0" algn="r">
              <a:buFont typeface="Wingdings 3" pitchFamily="18" charset="2"/>
              <a:buNone/>
            </a:pPr>
            <a:r>
              <a:rPr lang="hr-HR" dirty="0">
                <a:solidFill>
                  <a:schemeClr val="accent2"/>
                </a:solidFill>
              </a:rPr>
              <a:t>Županijska 4, 31000 Osijek</a:t>
            </a: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273D9217-A911-F74F-DD3F-DF8D2C1C5704}"/>
              </a:ext>
            </a:extLst>
          </p:cNvPr>
          <p:cNvSpPr txBox="1"/>
          <p:nvPr/>
        </p:nvSpPr>
        <p:spPr>
          <a:xfrm>
            <a:off x="1776548" y="4207296"/>
            <a:ext cx="81644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Font typeface="Wingdings 3" pitchFamily="18" charset="2"/>
              <a:buNone/>
            </a:pPr>
            <a:r>
              <a:rPr lang="hr-HR" dirty="0"/>
              <a:t>Županijski glasnik</a:t>
            </a:r>
          </a:p>
          <a:p>
            <a:pPr marL="0" indent="0" algn="r">
              <a:buFont typeface="Wingdings 3" pitchFamily="18" charset="2"/>
              <a:buNone/>
            </a:pPr>
            <a:r>
              <a:rPr lang="hr-HR" dirty="0">
                <a:solidFill>
                  <a:schemeClr val="accent2"/>
                </a:solidFill>
              </a:rPr>
              <a:t>https://www.obz.hr/index.php/propisi/zupanijski-glasnik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Pomični tekst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6509</TotalTime>
  <Words>1650</Words>
  <Application>Microsoft Office PowerPoint</Application>
  <PresentationFormat>Široki zaslon</PresentationFormat>
  <Paragraphs>385</Paragraphs>
  <Slides>18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8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18</vt:i4>
      </vt:variant>
    </vt:vector>
  </HeadingPairs>
  <TitlesOfParts>
    <vt:vector size="27" baseType="lpstr">
      <vt:lpstr>Arial</vt:lpstr>
      <vt:lpstr>Bahnschrift SemiLight</vt:lpstr>
      <vt:lpstr>Calibri</vt:lpstr>
      <vt:lpstr>Century Gothic</vt:lpstr>
      <vt:lpstr>Times New Roman</vt:lpstr>
      <vt:lpstr>Trebuchet MS</vt:lpstr>
      <vt:lpstr>Wingdings</vt:lpstr>
      <vt:lpstr>Wingdings 3</vt:lpstr>
      <vt:lpstr>Faseta</vt:lpstr>
      <vt:lpstr>                                 REBALANS PRORAČUNA 2022.   II. IZMJENE I DOPUNE PRORAČUNA  OSJEČKO-BARANJSKE ŽUPANIJE ZA 2022. GODINU                                          - VODIČ ZA GRAĐANE -</vt:lpstr>
      <vt:lpstr>ŠTO JE PRORAČUN?</vt:lpstr>
      <vt:lpstr>PRORAČUN OSJEČKO-BARANJSKE ŽUPANIJE</vt:lpstr>
      <vt:lpstr>ŠTO JE REBALANS?</vt:lpstr>
      <vt:lpstr>PRORAČUN OSJEČKO-BARANJSKE ŽUPANIJE  ZA 2022. GODINU</vt:lpstr>
      <vt:lpstr>II. IZMJENE I DOPUNE PRORAČUNA OBŽ ZA  2022. GODINU</vt:lpstr>
      <vt:lpstr>UKUPAN IZNOS PRORAČUNA ZA 2022.GODINU</vt:lpstr>
      <vt:lpstr>RAZLOZI IZMJENE I DOPUNE PRORAČUNA ZA 2022. GODINU</vt:lpstr>
      <vt:lpstr>PRIHODI I PRIMICI</vt:lpstr>
      <vt:lpstr>POVEĆANJE/SMANJENJE PRIHODA I PRIMITAKA PO  OSNOVNIM SKUPINAMA</vt:lpstr>
      <vt:lpstr>PRIHODI OD POREZA </vt:lpstr>
      <vt:lpstr>PRIHODI OD POMOĆI</vt:lpstr>
      <vt:lpstr>PRIHODI OD POMOĆI – ŽUPANIJSKI PRORAČUN</vt:lpstr>
      <vt:lpstr>RASHODI I IZDACI</vt:lpstr>
      <vt:lpstr>POVEĆANJE/SMANJENJE RASHODA I IZDATAKA PO  OSNOVNIM SKUPINAMA</vt:lpstr>
      <vt:lpstr>POVEĆANJE/SMANJENJE RASHODA</vt:lpstr>
      <vt:lpstr>RASHODI ZA NABAVU NEFINANCIJSKE IMOVINE</vt:lpstr>
      <vt:lpstr>PowerPoint prezentacija</vt:lpstr>
    </vt:vector>
  </TitlesOfParts>
  <Company>Primorsko goranska županija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UPRAVLJANJE RIZICIMA U PGŽ</dc:title>
  <dc:creator>Krešimir Parat</dc:creator>
  <cp:lastModifiedBy>Martina Bubalo</cp:lastModifiedBy>
  <cp:revision>185</cp:revision>
  <dcterms:created xsi:type="dcterms:W3CDTF">2018-01-30T19:12:45Z</dcterms:created>
  <dcterms:modified xsi:type="dcterms:W3CDTF">2022-11-28T07:01:54Z</dcterms:modified>
</cp:coreProperties>
</file>