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  <p:sldMasterId id="2147483683" r:id="rId3"/>
    <p:sldMasterId id="2147483700" r:id="rId4"/>
    <p:sldMasterId id="2147483717" r:id="rId5"/>
    <p:sldMasterId id="2147483751" r:id="rId6"/>
    <p:sldMasterId id="2147483768" r:id="rId7"/>
    <p:sldMasterId id="2147483785" r:id="rId8"/>
  </p:sldMasterIdLst>
  <p:notesMasterIdLst>
    <p:notesMasterId r:id="rId29"/>
  </p:notesMasterIdLst>
  <p:sldIdLst>
    <p:sldId id="257" r:id="rId9"/>
    <p:sldId id="286" r:id="rId10"/>
    <p:sldId id="259" r:id="rId11"/>
    <p:sldId id="260" r:id="rId12"/>
    <p:sldId id="262" r:id="rId13"/>
    <p:sldId id="258" r:id="rId14"/>
    <p:sldId id="261" r:id="rId15"/>
    <p:sldId id="266" r:id="rId16"/>
    <p:sldId id="268" r:id="rId17"/>
    <p:sldId id="269" r:id="rId18"/>
    <p:sldId id="285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9" r:id="rId27"/>
    <p:sldId id="284" r:id="rId2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kralik\Documents\Melita\2022\I.REBALANS%202022\pomo&#263;-%20tablice%20za%20obrazlo&#382;enje%20I.rebalansa%202022.-za%20prezentaciju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13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Prihodi od prodaje dionica i udjela u glavnici</c:v>
                </c:pt>
                <c:pt idx="11">
                  <c:v>Primici od zaduživanja</c:v>
                </c:pt>
                <c:pt idx="12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13"/>
                <c:pt idx="0">
                  <c:v>10010000</c:v>
                </c:pt>
                <c:pt idx="1">
                  <c:v>48356896.490000002</c:v>
                </c:pt>
                <c:pt idx="2">
                  <c:v>2999241</c:v>
                </c:pt>
                <c:pt idx="3">
                  <c:v>3252191.8499999996</c:v>
                </c:pt>
                <c:pt idx="4">
                  <c:v>4957934.0599999996</c:v>
                </c:pt>
                <c:pt idx="5">
                  <c:v>5394837</c:v>
                </c:pt>
                <c:pt idx="6">
                  <c:v>113312.19</c:v>
                </c:pt>
                <c:pt idx="7">
                  <c:v>1000</c:v>
                </c:pt>
                <c:pt idx="8">
                  <c:v>-51500</c:v>
                </c:pt>
                <c:pt idx="9">
                  <c:v>50000</c:v>
                </c:pt>
                <c:pt idx="10">
                  <c:v>0</c:v>
                </c:pt>
                <c:pt idx="11">
                  <c:v>57202705</c:v>
                </c:pt>
                <c:pt idx="12">
                  <c:v>-27322545.900000002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3E6-4FC5-BC48-FCF53113CB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1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AFD-494D-9219-4FCDEE10C6A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AFD-494D-9219-4FCDEE10C6A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#,##0.00_ ;[Red]\-#,##0.00\ </c:formatCode>
                <c:ptCount val="3"/>
                <c:pt idx="0" formatCode="#,##0.00">
                  <c:v>11530856.710000001</c:v>
                </c:pt>
                <c:pt idx="1">
                  <c:v>36284980.780000001</c:v>
                </c:pt>
                <c:pt idx="2">
                  <c:v>541059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AAFD-494D-9219-4FCDEE10C6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  <c:max val="43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3781212841854936E-2"/>
          <c:y val="6.6024749750024411E-2"/>
          <c:w val="0.96512088783194605"/>
          <c:h val="0.91930308363885904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0815000"/>
        <c:axId val="510807160"/>
      </c:barChart>
      <c:catAx>
        <c:axId val="51081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sr-Latn-RS"/>
          </a:p>
        </c:txPr>
        <c:crossAx val="510807160"/>
        <c:crosses val="autoZero"/>
        <c:auto val="1"/>
        <c:lblAlgn val="ctr"/>
        <c:lblOffset val="100"/>
        <c:noMultiLvlLbl val="0"/>
      </c:catAx>
      <c:valAx>
        <c:axId val="5108071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10815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prihodi'!$B$4</c:f>
              <c:strCache>
                <c:ptCount val="1"/>
                <c:pt idx="0">
                  <c:v>Prihodi od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F8C-492E-B308-42E3A9C23564}"/>
              </c:ext>
            </c:extLst>
          </c:dPt>
          <c:dLbls>
            <c:dLbl>
              <c:idx val="1"/>
              <c:layout>
                <c:manualLayout>
                  <c:x val="9.3764650726676051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8C-492E-B308-42E3A9C2356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prihodi'!$C$4:$E$4</c:f>
              <c:numCache>
                <c:formatCode>#,##0.00_ ;[Red]\-#,##0.00\ </c:formatCode>
                <c:ptCount val="3"/>
                <c:pt idx="0" formatCode="#,##0.00">
                  <c:v>3013300</c:v>
                </c:pt>
                <c:pt idx="1">
                  <c:v>-14059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0F8C-492E-B308-42E3A9C235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7088"/>
        <c:axId val="528856696"/>
      </c:barChart>
      <c:catAx>
        <c:axId val="52885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6696"/>
        <c:crosses val="autoZero"/>
        <c:auto val="1"/>
        <c:lblAlgn val="ctr"/>
        <c:lblOffset val="100"/>
        <c:noMultiLvlLbl val="0"/>
      </c:catAx>
      <c:valAx>
        <c:axId val="528856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7088"/>
        <c:crosses val="autoZero"/>
        <c:crossBetween val="between"/>
        <c:majorUnit val="500000"/>
        <c:minorUnit val="5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63109992712577"/>
          <c:y val="2.4922121097087906E-2"/>
          <c:w val="0.84039839439947173"/>
          <c:h val="0.61195210853572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prihodi'!$B$5</c:f>
              <c:strCache>
                <c:ptCount val="1"/>
                <c:pt idx="0">
                  <c:v>Prihodi od upravnih i administrativnih pristojbi,  pristojbi  po  posebnim propisima i naknada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dLbl>
              <c:idx val="1"/>
              <c:tx>
                <c:rich>
                  <a:bodyPr/>
                  <a:lstStyle/>
                  <a:p>
                    <a:fld id="{C6AF5C17-C3E0-415D-A8FE-C1833F35AD07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6FA-46EF-B467-BBB9B1138F2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prihodi'!$C$5:$E$5</c:f>
              <c:numCache>
                <c:formatCode>#,##0.00_ ;[Red]\-#,##0.00\ </c:formatCode>
                <c:ptCount val="3"/>
                <c:pt idx="0" formatCode="#,##0.00">
                  <c:v>-1037936</c:v>
                </c:pt>
                <c:pt idx="1">
                  <c:v>4290127.8499999996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86FA-46EF-B467-BBB9B1138F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7088"/>
        <c:axId val="528856696"/>
      </c:barChart>
      <c:catAx>
        <c:axId val="52885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6696"/>
        <c:crosses val="autoZero"/>
        <c:auto val="1"/>
        <c:lblAlgn val="ctr"/>
        <c:lblOffset val="100"/>
        <c:noMultiLvlLbl val="0"/>
      </c:catAx>
      <c:valAx>
        <c:axId val="528856696"/>
        <c:scaling>
          <c:orientation val="minMax"/>
          <c:max val="9000000"/>
          <c:min val="-8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7088"/>
        <c:crosses val="autoZero"/>
        <c:crossBetween val="between"/>
        <c:majorUnit val="9000000"/>
        <c:minorUnit val="20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prihodi'!$B$6</c:f>
              <c:strCache>
                <c:ptCount val="1"/>
                <c:pt idx="0">
                  <c:v>Prihodi od prodaje proizvoda i roba te pruženih usluga i prihodi od donacija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3E-4B52-BAD0-7C1F35D6E14E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3E-4B52-BAD0-7C1F35D6E14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0153EE6E-9FF4-4FDA-B3A4-4EDEB330D5DF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53E-4B52-BAD0-7C1F35D6E14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prihodi'!$C$6:$E$6</c:f>
              <c:numCache>
                <c:formatCode>#,##0.00_ ;[Red]\-#,##0.00\ </c:formatCode>
                <c:ptCount val="3"/>
                <c:pt idx="0" formatCode="#,##0.00">
                  <c:v>278804</c:v>
                </c:pt>
                <c:pt idx="1">
                  <c:v>4679130.0599999996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00B0F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453E-4B52-BAD0-7C1F35D6E1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5912"/>
        <c:axId val="528858656"/>
      </c:barChart>
      <c:catAx>
        <c:axId val="52885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8656"/>
        <c:crosses val="autoZero"/>
        <c:auto val="1"/>
        <c:lblAlgn val="ctr"/>
        <c:lblOffset val="100"/>
        <c:noMultiLvlLbl val="0"/>
      </c:catAx>
      <c:valAx>
        <c:axId val="528858656"/>
        <c:scaling>
          <c:orientation val="minMax"/>
          <c:max val="5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5912"/>
        <c:crosses val="autoZero"/>
        <c:crossBetween val="between"/>
        <c:majorUnit val="500000"/>
        <c:minorUnit val="5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prihodi'!$B$7</c:f>
              <c:strCache>
                <c:ptCount val="1"/>
                <c:pt idx="0">
                  <c:v>Prihodi iz nadležnog proračuna i od HZZO-a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1"/>
          <c:dPt>
            <c:idx val="1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5B-4E8F-A981-BEBB15B7E136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0112B254-15C6-49E5-979D-12C49E23BB4A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5B-4E8F-A981-BEBB15B7E13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prihodi'!$C$7:$E$7</c:f>
              <c:numCache>
                <c:formatCode>#,##0.00_ ;[Red]\-#,##0.00\ </c:formatCode>
                <c:ptCount val="3"/>
                <c:pt idx="0" formatCode="#,##0.00">
                  <c:v>0</c:v>
                </c:pt>
                <c:pt idx="1">
                  <c:v>5394837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5B5B-4E8F-A981-BEBB15B7E1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  <c:max val="33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25252705</c:v>
                </c:pt>
                <c:pt idx="1">
                  <c:v>32000000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F25-4129-856D-1ED17D3320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7C6D-4A91-AF27-BB3BFC61E91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C6D-4A91-AF27-BB3BFC61E91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#,##0.00_ ;[Red]\-#,##0.00\ </c:formatCode>
                <c:ptCount val="3"/>
                <c:pt idx="0" formatCode="#,##0.00">
                  <c:v>-28371232.550000001</c:v>
                </c:pt>
                <c:pt idx="1">
                  <c:v>-1485829.35</c:v>
                </c:pt>
                <c:pt idx="2">
                  <c:v>2534516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7C6D-4A91-AF27-BB3BFC61E91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  <c:max val="9000000"/>
          <c:min val="-35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8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DB-4C23-BADB-864C0705BF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3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dane zajmove</c:v>
                </c:pt>
                <c:pt idx="11">
                  <c:v>Izdaci za dionice i udjele u glavnici</c:v>
                </c:pt>
                <c:pt idx="12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3"/>
                <c:pt idx="0">
                  <c:v>24020194.329999998</c:v>
                </c:pt>
                <c:pt idx="1">
                  <c:v>12577583.42</c:v>
                </c:pt>
                <c:pt idx="2">
                  <c:v>870247</c:v>
                </c:pt>
                <c:pt idx="3">
                  <c:v>311254</c:v>
                </c:pt>
                <c:pt idx="4">
                  <c:v>6249187</c:v>
                </c:pt>
                <c:pt idx="5">
                  <c:v>476277</c:v>
                </c:pt>
                <c:pt idx="6">
                  <c:v>5279358</c:v>
                </c:pt>
                <c:pt idx="7">
                  <c:v>42400</c:v>
                </c:pt>
                <c:pt idx="8">
                  <c:v>22814184.939999998</c:v>
                </c:pt>
                <c:pt idx="9">
                  <c:v>1799280</c:v>
                </c:pt>
                <c:pt idx="10">
                  <c:v>-3075894</c:v>
                </c:pt>
                <c:pt idx="11">
                  <c:v>0</c:v>
                </c:pt>
                <c:pt idx="12">
                  <c:v>33600000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2DB-4C23-BADB-864C0705BF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5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  <c:max val="33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-425000</c:v>
                </c:pt>
                <c:pt idx="1">
                  <c:v>3829943</c:v>
                </c:pt>
                <c:pt idx="2">
                  <c:v>20614504.329999998</c:v>
                </c:pt>
                <c:pt idx="3">
                  <c:v>747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0DA-424B-9C6F-0288E3BEBF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462538.16000000003</c:v>
                </c:pt>
                <c:pt idx="1">
                  <c:v>3458207</c:v>
                </c:pt>
                <c:pt idx="2">
                  <c:v>7957345.2599999998</c:v>
                </c:pt>
                <c:pt idx="3">
                  <c:v>699493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0CA-48F6-A7B2-B31E7AF762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rashodi'!$B$6</c:f>
              <c:strCache>
                <c:ptCount val="1"/>
                <c:pt idx="0">
                  <c:v>Pomoći dane u inozemstvo i unutar općeg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rashodi'!$C$6:$F$6</c:f>
              <c:numCache>
                <c:formatCode>#,##0.00</c:formatCode>
                <c:ptCount val="4"/>
                <c:pt idx="0">
                  <c:v>0</c:v>
                </c:pt>
                <c:pt idx="1">
                  <c:v>2152439</c:v>
                </c:pt>
                <c:pt idx="2">
                  <c:v>4067030</c:v>
                </c:pt>
                <c:pt idx="3">
                  <c:v>29718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AA2-4FF9-80C5-0C03CEAAEE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5401488"/>
        <c:axId val="585401880"/>
      </c:barChart>
      <c:catAx>
        <c:axId val="58540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5401880"/>
        <c:crosses val="autoZero"/>
        <c:auto val="1"/>
        <c:lblAlgn val="ctr"/>
        <c:lblOffset val="100"/>
        <c:noMultiLvlLbl val="0"/>
      </c:catAx>
      <c:valAx>
        <c:axId val="585401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540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rashodi'!$B$8</c:f>
              <c:strCache>
                <c:ptCount val="1"/>
                <c:pt idx="0">
                  <c:v>Ostali rashodi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rashodi'!$C$8:$F$8</c:f>
              <c:numCache>
                <c:formatCode>#,##0.00</c:formatCode>
                <c:ptCount val="4"/>
                <c:pt idx="0">
                  <c:v>1855000</c:v>
                </c:pt>
                <c:pt idx="1">
                  <c:v>3238398</c:v>
                </c:pt>
                <c:pt idx="2">
                  <c:v>147160</c:v>
                </c:pt>
                <c:pt idx="3">
                  <c:v>38800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986-4236-AEBB-73E64613EA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5403840"/>
        <c:axId val="585404232"/>
      </c:barChart>
      <c:catAx>
        <c:axId val="58540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5404232"/>
        <c:crosses val="autoZero"/>
        <c:auto val="1"/>
        <c:lblAlgn val="ctr"/>
        <c:lblOffset val="100"/>
        <c:noMultiLvlLbl val="0"/>
      </c:catAx>
      <c:valAx>
        <c:axId val="585404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540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rashodi'!$B$17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rashodi'!$C$17:$F$17</c:f>
              <c:numCache>
                <c:formatCode>#,##0.00</c:formatCode>
                <c:ptCount val="4"/>
                <c:pt idx="0">
                  <c:v>2248500</c:v>
                </c:pt>
                <c:pt idx="1">
                  <c:v>4505112</c:v>
                </c:pt>
                <c:pt idx="2">
                  <c:v>15437914.939999999</c:v>
                </c:pt>
                <c:pt idx="3">
                  <c:v>2464338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519-434E-8E9E-9E17DFF7F0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31294299527027E-2"/>
          <c:y val="1.2209523470965678E-2"/>
          <c:w val="0.95239220721369899"/>
          <c:h val="0.484804038321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rashodi'!$B$18</c:f>
              <c:strCache>
                <c:ptCount val="1"/>
                <c:pt idx="0">
                  <c:v>Izdaci za financijsku imovinu i otplate zajmova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rashodi'!$C$18:$F$18</c:f>
              <c:numCache>
                <c:formatCode>#,##0.00</c:formatCode>
                <c:ptCount val="4"/>
                <c:pt idx="0">
                  <c:v>1600000</c:v>
                </c:pt>
                <c:pt idx="1">
                  <c:v>-3075894</c:v>
                </c:pt>
                <c:pt idx="2">
                  <c:v>32000000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A8C-4352-BE96-13EC74943C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  <c:max val="36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E3E85-44BE-47CC-95C0-2CC655161C3C}" type="datetimeFigureOut">
              <a:rPr lang="hr-HR" smtClean="0"/>
              <a:t>3.6.2022.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DAAD5-7269-46D9-8A29-1B8B2598B8D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43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97284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870AF60-0080-4758-91EE-20B1CAA2FC3A}" type="slidenum">
              <a:rPr lang="hr-HR" altLang="sr-Latn-RS" smtClean="0">
                <a:solidFill>
                  <a:srgbClr val="000000"/>
                </a:solidFill>
              </a:rPr>
              <a:pPr/>
              <a:t>1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2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01380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D48D0CE-62EF-4BF8-ABC1-3D946D3F2738}" type="slidenum">
              <a:rPr lang="hr-HR" altLang="sr-Latn-RS" smtClean="0">
                <a:solidFill>
                  <a:srgbClr val="000000"/>
                </a:solidFill>
              </a:rPr>
              <a:pPr/>
              <a:t>3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67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99332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DAA6B5A-B115-4CEE-8A3C-ADD4FFC0FDEA}" type="slidenum">
              <a:rPr lang="hr-HR" altLang="sr-Latn-RS" smtClean="0">
                <a:solidFill>
                  <a:srgbClr val="000000"/>
                </a:solidFill>
              </a:rPr>
              <a:pPr/>
              <a:t>4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9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E8864DB-A553-4E6C-B5E4-C93BB180E974}" type="slidenum">
              <a:rPr lang="hr-HR" altLang="sr-Latn-RS" smtClean="0">
                <a:solidFill>
                  <a:srgbClr val="000000"/>
                </a:solidFill>
              </a:rPr>
              <a:pPr/>
              <a:t>5</a:t>
            </a:fld>
            <a:endParaRPr lang="hr-HR" altLang="sr-Latn-RS">
              <a:solidFill>
                <a:srgbClr val="000000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99414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4846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1476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10596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9F9FD52-88E9-4B53-A73C-99E81F651178}" type="slidenum">
              <a:rPr lang="hr-HR" altLang="sr-Latn-RS" smtClean="0">
                <a:solidFill>
                  <a:srgbClr val="000000"/>
                </a:solidFill>
              </a:rPr>
              <a:pPr/>
              <a:t>8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509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12644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081AC58-C640-44A2-9DB1-1C35878338A6}" type="slidenum">
              <a:rPr lang="hr-HR" altLang="sr-Latn-RS" smtClean="0">
                <a:solidFill>
                  <a:srgbClr val="000000"/>
                </a:solidFill>
              </a:rPr>
              <a:pPr/>
              <a:t>9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5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14692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1047F40-3357-4917-B752-8B6A293E3F0E}" type="slidenum">
              <a:rPr lang="hr-HR" altLang="sr-Latn-RS" smtClean="0">
                <a:solidFill>
                  <a:srgbClr val="000000"/>
                </a:solidFill>
              </a:rPr>
              <a:pPr/>
              <a:t>10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019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2612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9191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19812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71F866A-BABB-401E-B508-4FEB98D0C553}" type="slidenum">
              <a:rPr lang="hr-HR" altLang="sr-Latn-RS" smtClean="0">
                <a:solidFill>
                  <a:srgbClr val="000000"/>
                </a:solidFill>
              </a:rPr>
              <a:pPr/>
              <a:t>13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30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21860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192F9E4-A0F3-48C4-B657-CFA8FAB36953}" type="slidenum">
              <a:rPr lang="hr-HR" altLang="sr-Latn-RS" smtClean="0">
                <a:solidFill>
                  <a:srgbClr val="000000"/>
                </a:solidFill>
              </a:rPr>
              <a:pPr/>
              <a:t>14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034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23908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282A530-37F3-4562-B2EF-3960E58292F4}" type="slidenum">
              <a:rPr lang="hr-HR" altLang="sr-Latn-RS" smtClean="0">
                <a:solidFill>
                  <a:srgbClr val="000000"/>
                </a:solidFill>
              </a:rPr>
              <a:pPr/>
              <a:t>15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56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25956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3C01689-0B9C-4575-A158-37662A748DC5}" type="slidenum">
              <a:rPr lang="hr-HR" altLang="sr-Latn-RS" smtClean="0">
                <a:solidFill>
                  <a:srgbClr val="000000"/>
                </a:solidFill>
              </a:rPr>
              <a:pPr/>
              <a:t>16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16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29028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7E9F097-F6CD-437A-A614-9208F3B06A81}" type="slidenum">
              <a:rPr lang="hr-HR" altLang="sr-Latn-RS" smtClean="0">
                <a:solidFill>
                  <a:srgbClr val="000000"/>
                </a:solidFill>
              </a:rPr>
              <a:pPr/>
              <a:t>17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463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Rezervirano mjesto bilježaka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/>
          </a:p>
        </p:txBody>
      </p:sp>
      <p:sp>
        <p:nvSpPr>
          <p:cNvPr id="131076" name="Rezervirano mjesto broja slajda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F278D19-55DC-46F3-8F11-1DEC8CC6ECF5}" type="slidenum">
              <a:rPr lang="hr-HR" altLang="sr-Latn-RS" smtClean="0">
                <a:solidFill>
                  <a:srgbClr val="000000"/>
                </a:solidFill>
              </a:rPr>
              <a:pPr/>
              <a:t>18</a:t>
            </a:fld>
            <a:endParaRPr lang="hr-HR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125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69145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DAAD5-7269-46D9-8A29-1B8B2598B8DB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0941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CAE2D-A16B-4184-A491-B64A4E8B75D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85602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A6E2-A9B9-4EAB-85CA-20317046D38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75792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B8855-14B5-4B6E-AEE6-2D25BE9CF2A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71085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08A8B-2C48-4FD6-8B77-05B31C97F09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41231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979A-5A90-4173-8D5C-865A376AF57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70174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F6869-EBEF-4E10-8D2D-0AA07539BE2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16851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07A7-5B77-4E32-BBDD-AEC4B6CB7A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80908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41199-A5E8-462B-9B22-2A0A5D8E30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64645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4DDB-EDFA-41A9-AAEC-319AC900140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95711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03EBB-5407-468F-9151-83AB876570B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656449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D5CC-E7F0-4287-8B1F-DD95DEB5885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21816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57881-538D-4F38-8F6B-5609F4BCB04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53803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F5D3E-DC00-43A9-B6BF-3BF97B8AE5B6}" type="datetimeFigureOut">
              <a:rPr lang="en-US"/>
              <a:pPr>
                <a:defRPr/>
              </a:pPr>
              <a:t>6/3/2022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D4E59-55C8-4E72-90C5-E1A97E89C64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517006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059AD-A1F4-42C0-A215-AEFB6BCF0223}" type="datetimeFigureOut">
              <a:rPr lang="en-US"/>
              <a:pPr>
                <a:defRPr/>
              </a:pPr>
              <a:t>6/3/2022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DB072-DBFC-4449-8DCC-C671075796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01241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D2AA2-B4D4-4AC9-B41A-6A10AA52EA9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954054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51017-8D30-4ADC-9A41-A37AEE95BB8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32012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slov i tabl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ablice 2"/>
          <p:cNvSpPr>
            <a:spLocks noGrp="1"/>
          </p:cNvSpPr>
          <p:nvPr>
            <p:ph type="tbl" idx="1"/>
          </p:nvPr>
        </p:nvSpPr>
        <p:spPr>
          <a:xfrm>
            <a:off x="1826684" y="1827213"/>
            <a:ext cx="9751483" cy="4114800"/>
          </a:xfrm>
        </p:spPr>
        <p:txBody>
          <a:bodyPr rtlCol="0">
            <a:normAutofit/>
          </a:bodyPr>
          <a:lstStyle/>
          <a:p>
            <a:pPr lvl="0"/>
            <a:endParaRPr lang="hr-HR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94707-BDED-47FC-9310-F01BF4D30C1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41735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5B70B-5E65-46F9-B7A0-D1DD4B343F7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801014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12949-CDD8-4672-9663-D4B94C59224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736721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94CC9-5E73-4387-828D-D205EFD628E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833955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2CF5-1034-45ED-BD05-11853C6A0D9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480255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E1F7F-EE5A-4FA4-A8A7-48EE2F270E7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116168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B8C16-7305-43BF-8068-98A1186A64A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45394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67A0F-1FC1-4021-94D0-9AEE5D0B992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851569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AF7A-E1F3-4901-8D62-F42C766EAE5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256513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B222D-EA09-4D08-B91A-6931BEF9B8E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996869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4D797-3B89-41F2-AB6E-6E9085B82C0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743656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4701A-2D92-4F1E-BA98-01F179CE06B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417894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4F993-D2D4-4306-9313-6DB7984FC5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095498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D4454-3E2F-42E6-9CDC-9D78D9322C4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ED4A7-988F-46FA-A9C4-E5FA8C007E7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03772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54D34-CB7B-400B-A4C5-8C248D520BC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FE240-1BA1-4D57-B1B8-18FCE437E76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907059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63211-A0C1-4425-AC61-EB94CE6B733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182694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44878-57C5-418A-9E7D-C89751478B0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857534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CFFF-719A-4A92-8389-3821D67F1E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984236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2D63-E156-47C9-9162-092552A014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647766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B4B1-A9F8-4605-A955-A3E551875EF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03837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3CF0-C69F-4103-8421-C820B864061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227764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C1E0-1325-4D7F-8CC9-53D96127D1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923259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70E4-07AF-409B-BDC9-09D66FC86C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931781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D3F2-95D6-45DA-9920-6DBF8B4A5D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910175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7974-0339-408E-9A31-5F1A17CE505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846473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F12-98A9-440D-BCAC-FD10DA1E75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470124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A616-7E2F-4E6C-A77E-302FDDDD43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696376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7AF67-F1AF-4253-990E-3B5F7C8803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447863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A7EA-D56A-4634-BA1A-14782FF3D2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300015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3966-698A-46B4-B59D-18A69D1632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300F-6B5B-4C85-9B01-47F57C200F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915787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6F8F-BA9D-4807-8B8C-1821487790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CE44-C62C-4E0A-A067-71E51175E7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621397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D83A-B56F-405F-B159-4FF1FBEDD3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667497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82A9-24D4-4451-BBE7-E8553ECFF3A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403863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CFFF-719A-4A92-8389-3821D67F1E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82340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2D63-E156-47C9-9162-092552A014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785473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B4B1-A9F8-4605-A955-A3E551875EF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622968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3CF0-C69F-4103-8421-C820B864061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828372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C1E0-1325-4D7F-8CC9-53D96127D1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585081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70E4-07AF-409B-BDC9-09D66FC86C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828382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D3F2-95D6-45DA-9920-6DBF8B4A5D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619085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7974-0339-408E-9A31-5F1A17CE505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461419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F12-98A9-440D-BCAC-FD10DA1E75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706656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A616-7E2F-4E6C-A77E-302FDDDD43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178626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7AF67-F1AF-4253-990E-3B5F7C8803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17365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A7EA-D56A-4634-BA1A-14782FF3D2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617437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3966-698A-46B4-B59D-18A69D1632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300F-6B5B-4C85-9B01-47F57C200F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454356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6F8F-BA9D-4807-8B8C-1821487790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CE44-C62C-4E0A-A067-71E51175E7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30345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D83A-B56F-405F-B159-4FF1FBEDD3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638351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82A9-24D4-4451-BBE7-E8553ECFF3A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485044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CFFF-719A-4A92-8389-3821D67F1E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776022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2D63-E156-47C9-9162-092552A014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61229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B4B1-A9F8-4605-A955-A3E551875EF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241833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3CF0-C69F-4103-8421-C820B864061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541119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C1E0-1325-4D7F-8CC9-53D96127D1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402174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70E4-07AF-409B-BDC9-09D66FC86C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235836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D3F2-95D6-45DA-9920-6DBF8B4A5D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488704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7974-0339-408E-9A31-5F1A17CE505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517375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F12-98A9-440D-BCAC-FD10DA1E75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058093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A616-7E2F-4E6C-A77E-302FDDDD43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577891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7AF67-F1AF-4253-990E-3B5F7C8803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134139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A7EA-D56A-4634-BA1A-14782FF3D2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267377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3966-698A-46B4-B59D-18A69D1632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300F-6B5B-4C85-9B01-47F57C200F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23637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6F8F-BA9D-4807-8B8C-1821487790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CE44-C62C-4E0A-A067-71E51175E7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947671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D83A-B56F-405F-B159-4FF1FBEDD3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586855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82A9-24D4-4451-BBE7-E8553ECFF3A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3579268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CFFF-719A-4A92-8389-3821D67F1E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261586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2D63-E156-47C9-9162-092552A014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733533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B4B1-A9F8-4605-A955-A3E551875EF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509601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3CF0-C69F-4103-8421-C820B864061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502572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C1E0-1325-4D7F-8CC9-53D96127D1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186253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70E4-07AF-409B-BDC9-09D66FC86C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213733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D3F2-95D6-45DA-9920-6DBF8B4A5D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6647209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7974-0339-408E-9A31-5F1A17CE505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3987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F12-98A9-440D-BCAC-FD10DA1E75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3030280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A616-7E2F-4E6C-A77E-302FDDDD43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045325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7AF67-F1AF-4253-990E-3B5F7C8803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6148474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A7EA-D56A-4634-BA1A-14782FF3D2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518800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3966-698A-46B4-B59D-18A69D1632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300F-6B5B-4C85-9B01-47F57C200F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8841276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6F8F-BA9D-4807-8B8C-1821487790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CE44-C62C-4E0A-A067-71E51175E7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138122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D83A-B56F-405F-B159-4FF1FBEDD3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9922678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82A9-24D4-4451-BBE7-E8553ECFF3A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622355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-42333" y="4321175"/>
            <a:ext cx="1860551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2147483646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5151" y="4529139"/>
            <a:ext cx="7789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1CFFF-719A-4A92-8389-3821D67F1E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802723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12D63-E156-47C9-9162-092552A014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935621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FB4B1-A9F8-4605-A955-A3E551875EF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532959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A3CF0-C69F-4103-8421-C820B864061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245480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C1E0-1325-4D7F-8CC9-53D96127D1B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564969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A70E4-07AF-409B-BDC9-09D66FC86C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5413484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D3F2-95D6-45DA-9920-6DBF8B4A5D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5601725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B7974-0339-408E-9A31-5F1A17CE505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0825966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F12-98A9-440D-BCAC-FD10DA1E75C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6404636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A616-7E2F-4E6C-A77E-302FDDDD43E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453647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3167063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81567" y="3244851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7AF67-F1AF-4253-990E-3B5F7C8803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9561854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A7EA-D56A-4634-BA1A-14782FF3D2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120256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410884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92367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r-Latn-RS" sz="8000">
                <a:solidFill>
                  <a:srgbClr val="A53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3966-698A-46B4-B59D-18A69D1632B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300F-6B5B-4C85-9B01-47F57C200F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0439843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0" y="4910138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6F8F-BA9D-4807-8B8C-1821487790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681567" y="4983164"/>
            <a:ext cx="7810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CE44-C62C-4E0A-A067-71E51175E7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874416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D83A-B56F-405F-B159-4FF1FBEDD3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92928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711200"/>
            <a:ext cx="1811867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sz="1800">
              <a:solidFill>
                <a:prstClr val="white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sr-Latn-R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82A9-24D4-4451-BBE7-E8553ECFF3A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5457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616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47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6154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6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4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61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C28A2D5-57F0-4B6F-AEDA-5D55F3E6F2DF}" type="datetimeFigureOut">
              <a:rPr lang="en-U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BDC1E19-5013-4645-ACA7-82BA62A4BD2C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4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35D364E-56E3-492C-977D-6FC7DFF5E17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BA830B8-D49F-4B78-8F62-BD0EC065F12C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373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AC5BED-CD06-40D7-8E4F-8A2FB5F286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F1058A-6380-477C-AA10-B65E3CE21323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4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AC5BED-CD06-40D7-8E4F-8A2FB5F286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F1058A-6380-477C-AA10-B65E3CE21323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88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AC5BED-CD06-40D7-8E4F-8A2FB5F286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F1058A-6380-477C-AA10-B65E3CE21323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4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AC5BED-CD06-40D7-8E4F-8A2FB5F286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F1058A-6380-477C-AA10-B65E3CE21323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5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5"/>
          <p:cNvGrpSpPr>
            <a:grpSpLocks/>
          </p:cNvGrpSpPr>
          <p:nvPr/>
        </p:nvGrpSpPr>
        <p:grpSpPr bwMode="auto">
          <a:xfrm>
            <a:off x="0" y="228601"/>
            <a:ext cx="2641600" cy="6638925"/>
            <a:chOff x="2487613" y="285750"/>
            <a:chExt cx="2428875" cy="5654676"/>
          </a:xfrm>
        </p:grpSpPr>
        <p:sp>
          <p:nvSpPr>
            <p:cNvPr id="3094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5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6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7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8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9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0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1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2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3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4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05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5" name="Group 48"/>
          <p:cNvGrpSpPr>
            <a:grpSpLocks/>
          </p:cNvGrpSpPr>
          <p:nvPr/>
        </p:nvGrpSpPr>
        <p:grpSpPr bwMode="auto">
          <a:xfrm>
            <a:off x="27518" y="0"/>
            <a:ext cx="2603500" cy="6853238"/>
            <a:chOff x="6627813" y="195717"/>
            <a:chExt cx="1952625" cy="5678034"/>
          </a:xfrm>
        </p:grpSpPr>
        <p:sp>
          <p:nvSpPr>
            <p:cNvPr id="3082" name="Freeform 27"/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3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4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5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6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7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8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89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0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1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2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093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r-HR" sz="1800">
                <a:solidFill>
                  <a:prstClr val="white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" y="0"/>
            <a:ext cx="243417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2592917" y="623888"/>
            <a:ext cx="878628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 naslova matrice</a:t>
            </a:r>
            <a:endParaRPr lang="en-US" altLang="sr-Latn-RS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2133600"/>
            <a:ext cx="8788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Uredite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1" y="6135689"/>
            <a:ext cx="1022351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3AC5BED-CD06-40D7-8E4F-8A2FB5F286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6/3/2022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0800" y="6135689"/>
            <a:ext cx="76221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567" y="787401"/>
            <a:ext cx="7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F1058A-6380-477C-AA10-B65E3CE21323}" type="slidenum">
              <a:rPr lang="hr-HR" altLang="sr-Latn-RS" smtClean="0">
                <a:latin typeface="Times New Roman" panose="02020603050405020304" pitchFamily="18" charset="0"/>
                <a:cs typeface="Arial" panose="020B0604020202020204" pitchFamily="34" charset="0"/>
              </a:rPr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altLang="sr-Latn-RS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5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855913" y="1880115"/>
            <a:ext cx="7239000" cy="2082800"/>
          </a:xfrm>
        </p:spPr>
        <p:txBody>
          <a:bodyPr rtlCol="0"/>
          <a:lstStyle/>
          <a:p>
            <a:pPr algn="ctr">
              <a:defRPr/>
            </a:pPr>
            <a:r>
              <a:rPr lang="hr-HR" altLang="sr-Latn-R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I. IZMJENE I DOPUNE PRORAČUNA ZA 2022. GODINU I PROJEKCIJA ZA 2023. I 2024. GODINU</a:t>
            </a:r>
            <a:br>
              <a:rPr lang="hr-HR" altLang="sr-Latn-RS" sz="36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hr-HR" altLang="sr-Latn-R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27350" y="3860800"/>
            <a:ext cx="7239000" cy="1873250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hr-HR" altLang="sr-Latn-RS" sz="2000" b="1" dirty="0">
              <a:solidFill>
                <a:srgbClr val="424242"/>
              </a:solidFill>
            </a:endParaRPr>
          </a:p>
          <a:p>
            <a:pPr>
              <a:defRPr/>
            </a:pPr>
            <a:endParaRPr lang="hr-HR" altLang="sr-Latn-RS" sz="2000" b="1" dirty="0">
              <a:solidFill>
                <a:srgbClr val="424242"/>
              </a:solidFill>
            </a:endParaRPr>
          </a:p>
          <a:p>
            <a:pPr>
              <a:defRPr/>
            </a:pPr>
            <a:endParaRPr lang="hr-HR" altLang="sr-Latn-RS" sz="2000" b="1" dirty="0">
              <a:solidFill>
                <a:srgbClr val="424242"/>
              </a:solidFill>
            </a:endParaRPr>
          </a:p>
          <a:p>
            <a:pPr>
              <a:defRPr/>
            </a:pPr>
            <a:r>
              <a:rPr lang="hr-HR" altLang="sr-Latn-RS" sz="2000" b="1" dirty="0">
                <a:solidFill>
                  <a:srgbClr val="424242"/>
                </a:solidFill>
              </a:rPr>
              <a:t>								</a:t>
            </a:r>
            <a:r>
              <a:rPr lang="hr-HR" altLang="sr-Latn-RS" sz="1600" b="1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vodič za građane -</a:t>
            </a:r>
            <a:endParaRPr lang="hr-HR" altLang="sr-Latn-RS" sz="2000" b="1" dirty="0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4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AD05AD-5969-47C9-00CA-C3A3D03E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IZMJENE I DOPUNE PRORAČUNA </a:t>
            </a:r>
            <a:b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zašto su potrebne?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A742B6-7D68-6685-6759-53BF17F25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izmjene i dopune proračuna, često se koristi termin: „Rebalans proračuna”.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podrazumijevaju izmjenu proračunskih iznosa odnosno njihovo smanjenje/povećanje u odnosu prema planu proračuna donesenom pred kraj prošle godine. </a:t>
            </a:r>
          </a:p>
          <a:p>
            <a:pPr marL="0" indent="0">
              <a:buNone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Izmjene i dopune proračuna predlažu se kako bi se prihodi/primici što točnije prilagodili procjeni naplate pojedinih proračunskih prihoda, te s druge strane uskladili s potrebom povećanja ili smanjenja na proračunskim pozicijama rashoda/izdataka.</a:t>
            </a:r>
          </a:p>
          <a:p>
            <a:pPr marL="0" indent="0">
              <a:buNone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Postupak donošenja izmjena i dopuna jednak je postupku donošenja Proračuna. </a:t>
            </a:r>
          </a:p>
        </p:txBody>
      </p:sp>
    </p:spTree>
    <p:extLst>
      <p:ext uri="{BB962C8B-B14F-4D97-AF65-F5344CB8AC3E}">
        <p14:creationId xmlns:p14="http://schemas.microsoft.com/office/powerpoint/2010/main" val="396086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76" y="623888"/>
            <a:ext cx="7058024" cy="12811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altLang="sr-Latn-R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RAZLOZI ZBOG KOJIH JE DOŠLO DO IZMJENA I DOPUNA PRORAČUNA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3000376" y="2060575"/>
            <a:ext cx="7313613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200" dirty="0">
                <a:latin typeface="Times New Roman" panose="02020603050405020304" pitchFamily="18" charset="0"/>
              </a:rPr>
              <a:t>Usklađivanje s odlukama Vlade o minimalnim standardima za decentralizirane funkcije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dirty="0">
                <a:latin typeface="Times New Roman" panose="02020603050405020304" pitchFamily="18" charset="0"/>
              </a:rPr>
              <a:t>Usklađivanje Proračuna s Godišnjim obračunom Proračuna za 2021. godinu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200" dirty="0">
                <a:latin typeface="Times New Roman" panose="02020603050405020304" pitchFamily="18" charset="0"/>
              </a:rPr>
              <a:t>Usklađivanje Proračuna s Godišnjim obračunom proračunskih korisnika za 2021. godinu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hr-HR" altLang="sr-Latn-RS" sz="2500" dirty="0"/>
          </a:p>
        </p:txBody>
      </p:sp>
    </p:spTree>
    <p:extLst>
      <p:ext uri="{BB962C8B-B14F-4D97-AF65-F5344CB8AC3E}">
        <p14:creationId xmlns:p14="http://schemas.microsoft.com/office/powerpoint/2010/main" val="57512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468688" y="623888"/>
            <a:ext cx="6589712" cy="12811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PRORAČUN ZA 2022. GODINU</a:t>
            </a:r>
            <a:b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99E560B-99A5-448B-A508-09E8162BD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281067"/>
              </p:ext>
            </p:extLst>
          </p:nvPr>
        </p:nvGraphicFramePr>
        <p:xfrm>
          <a:off x="1859281" y="1158240"/>
          <a:ext cx="9083040" cy="5508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8610">
                  <a:extLst>
                    <a:ext uri="{9D8B030D-6E8A-4147-A177-3AD203B41FA5}">
                      <a16:colId xmlns:a16="http://schemas.microsoft.com/office/drawing/2014/main" val="3286836372"/>
                    </a:ext>
                  </a:extLst>
                </a:gridCol>
                <a:gridCol w="1824810">
                  <a:extLst>
                    <a:ext uri="{9D8B030D-6E8A-4147-A177-3AD203B41FA5}">
                      <a16:colId xmlns:a16="http://schemas.microsoft.com/office/drawing/2014/main" val="1656918707"/>
                    </a:ext>
                  </a:extLst>
                </a:gridCol>
                <a:gridCol w="1824810">
                  <a:extLst>
                    <a:ext uri="{9D8B030D-6E8A-4147-A177-3AD203B41FA5}">
                      <a16:colId xmlns:a16="http://schemas.microsoft.com/office/drawing/2014/main" val="461968407"/>
                    </a:ext>
                  </a:extLst>
                </a:gridCol>
                <a:gridCol w="1824810">
                  <a:extLst>
                    <a:ext uri="{9D8B030D-6E8A-4147-A177-3AD203B41FA5}">
                      <a16:colId xmlns:a16="http://schemas.microsoft.com/office/drawing/2014/main" val="912293712"/>
                    </a:ext>
                  </a:extLst>
                </a:gridCol>
              </a:tblGrid>
              <a:tr h="333949"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Proračun za 2022. godinu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povećanje/ 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Novi plan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8588875"/>
                  </a:ext>
                </a:extLst>
              </a:tr>
              <a:tr h="667896">
                <a:tc>
                  <a:txBody>
                    <a:bodyPr/>
                    <a:lstStyle/>
                    <a:p>
                      <a:r>
                        <a:rPr lang="hr-HR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SVEUKUPNI IZNOS PRIJEDLOGA PRORAČUNA (ŽUPANIJSKI PRORAČUN + PRORAČUNSKI KORISNICI)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1.796.447.217,00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104.964.071,69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1.901.411.288,69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653784"/>
                  </a:ext>
                </a:extLst>
              </a:tr>
              <a:tr h="667896">
                <a:tc>
                  <a:txBody>
                    <a:bodyPr/>
                    <a:lstStyle/>
                    <a:p>
                      <a:r>
                        <a:rPr lang="hr-HR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IZNOS ŽUPANIJSKOG PRORAČUNA (bez vlastitih i namjenskih prihoda proračunskih korisnika)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670.464.765,00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23.752.072,16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694.216.837,16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7703269"/>
                  </a:ext>
                </a:extLst>
              </a:tr>
              <a:tr h="333949">
                <a:tc>
                  <a:txBody>
                    <a:bodyPr/>
                    <a:lstStyle/>
                    <a:p>
                      <a:r>
                        <a:rPr lang="hr-H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udio Županijskog proračuna u ukupnom proračunu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36,51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2634945"/>
                  </a:ext>
                </a:extLst>
              </a:tr>
              <a:tr h="667896">
                <a:tc>
                  <a:txBody>
                    <a:bodyPr/>
                    <a:lstStyle/>
                    <a:p>
                      <a:r>
                        <a:rPr lang="hr-H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PRORAČUNSKI KORISNICI ČIJI SU VLASTITI I NAMJENSKI PRIHODI EVIDENCIJSKI UKLJUČENI U PRORAČUN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1.125.982.452,00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81.211.999,53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1.207.194.451,53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82481572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Osnovno školstvo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363.298.708,00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15.702.579,44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379.001.287,44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0864393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Srednje školstvo i učenički domovi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370.520.671,00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54.398.816,09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424.919.487,09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1079359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Zdravstvo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357.816.792,00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7.806.348,00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365.623.140,00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3246713"/>
                  </a:ext>
                </a:extLst>
              </a:tr>
              <a:tr h="324780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Domovi za starije i nemoćne osobe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23.358.048,00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2.832.031,00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26.190.079,00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5764163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Zavod za informatiku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2.500.000,00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2.500.000,00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784829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 Zavod za prostorno uređenje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94.450,00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94.450,00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8281338"/>
                  </a:ext>
                </a:extLst>
              </a:tr>
              <a:tr h="50092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 Agencija za upravljanje zaštićenim prirodnim vrijednostima Osječko-baranjske županije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774.060,00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384.968,00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1.159.028,00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6112722"/>
                  </a:ext>
                </a:extLst>
              </a:tr>
              <a:tr h="33394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Županijska razvojna agencija Osječko-baranjske županije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6.960.000,00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7.130.000,00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4929003"/>
                  </a:ext>
                </a:extLst>
              </a:tr>
              <a:tr h="166973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Muzej likovnih umjetnosti u Osijeku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659.723,00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-82.743,00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576.980,00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8312461"/>
                  </a:ext>
                </a:extLst>
              </a:tr>
              <a:tr h="500922">
                <a:tc>
                  <a:txBody>
                    <a:bodyPr/>
                    <a:lstStyle/>
                    <a:p>
                      <a:r>
                        <a:rPr lang="hr-H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4800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86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9" y="333375"/>
            <a:ext cx="8034337" cy="100774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USKLAĐIVANJE S ODLUKAMA VLADE O MINIMALNIM STANDARDIMA ZA DECENTRALIZIRANE FUNKCIJE</a:t>
            </a:r>
            <a:endParaRPr lang="en-GB" altLang="sr-Latn-R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05DBD7FB-BD2E-5FC5-A121-69D0D0FC8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211977"/>
              </p:ext>
            </p:extLst>
          </p:nvPr>
        </p:nvGraphicFramePr>
        <p:xfrm>
          <a:off x="1364343" y="1341120"/>
          <a:ext cx="9579428" cy="4754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3300">
                  <a:extLst>
                    <a:ext uri="{9D8B030D-6E8A-4147-A177-3AD203B41FA5}">
                      <a16:colId xmlns:a16="http://schemas.microsoft.com/office/drawing/2014/main" val="3532405328"/>
                    </a:ext>
                  </a:extLst>
                </a:gridCol>
                <a:gridCol w="2833352">
                  <a:extLst>
                    <a:ext uri="{9D8B030D-6E8A-4147-A177-3AD203B41FA5}">
                      <a16:colId xmlns:a16="http://schemas.microsoft.com/office/drawing/2014/main" val="2174543506"/>
                    </a:ext>
                  </a:extLst>
                </a:gridCol>
                <a:gridCol w="1843927">
                  <a:extLst>
                    <a:ext uri="{9D8B030D-6E8A-4147-A177-3AD203B41FA5}">
                      <a16:colId xmlns:a16="http://schemas.microsoft.com/office/drawing/2014/main" val="4142019846"/>
                    </a:ext>
                  </a:extLst>
                </a:gridCol>
                <a:gridCol w="1978849">
                  <a:extLst>
                    <a:ext uri="{9D8B030D-6E8A-4147-A177-3AD203B41FA5}">
                      <a16:colId xmlns:a16="http://schemas.microsoft.com/office/drawing/2014/main" val="3511257278"/>
                    </a:ext>
                  </a:extLst>
                </a:gridCol>
              </a:tblGrid>
              <a:tr h="1682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OPIS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Plan Proračuna za 2022.  godinu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>
                          <a:effectLst/>
                        </a:rPr>
                        <a:t>Sredstva temeljem odluka o minimalnim standardima za 2022.  godinu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povećanje / smanjenje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2055670"/>
                  </a:ext>
                </a:extLst>
              </a:tr>
              <a:tr h="53833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OSNOVNO ŠKOLSTVO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49.994.389,00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49.767.144,00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-227.245,00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6839008"/>
                  </a:ext>
                </a:extLst>
              </a:tr>
              <a:tr h="53833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SREDNJE ŠKOLSTVO I UČENIČKI DOMOVI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34.005.901,00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33.874.205,00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-131.696,00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4460224"/>
                  </a:ext>
                </a:extLst>
              </a:tr>
              <a:tr h="438180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ZDRAVSTVO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22.481.363,00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23.381.363,00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900.000,00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0885748"/>
                  </a:ext>
                </a:extLst>
              </a:tr>
              <a:tr h="538336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u="none" strike="noStrike">
                          <a:effectLst/>
                        </a:rPr>
                        <a:t>DOMOVI ZA STARIJE I NEMOĆNE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17.510.888,00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17.510.888,00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1632161"/>
                  </a:ext>
                </a:extLst>
              </a:tr>
              <a:tr h="53833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CENTRI ZA SOCIJALNU SKRB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4.081.315,00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4.081.315,00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9743571"/>
                  </a:ext>
                </a:extLst>
              </a:tr>
              <a:tr h="48074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SVEUKUPNO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128.073.856,00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>
                          <a:effectLst/>
                        </a:rPr>
                        <a:t>128.614.915,00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200" u="none" strike="noStrike" dirty="0">
                          <a:effectLst/>
                        </a:rPr>
                        <a:t>541.059,00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7069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025961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37039" y="591159"/>
            <a:ext cx="9667574" cy="932841"/>
          </a:xfrm>
        </p:spPr>
        <p:txBody>
          <a:bodyPr/>
          <a:lstStyle/>
          <a:p>
            <a:pPr algn="ctr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PREGLED POVEĆANJA/SMANJENJA PRIHODA PO OSNOVNIM SKUPINAMA</a:t>
            </a:r>
            <a:endParaRPr lang="hr-HR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136387"/>
              </p:ext>
            </p:extLst>
          </p:nvPr>
        </p:nvGraphicFramePr>
        <p:xfrm>
          <a:off x="687386" y="1524000"/>
          <a:ext cx="11199813" cy="474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5323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85320" y="567983"/>
            <a:ext cx="7930508" cy="931304"/>
          </a:xfrm>
        </p:spPr>
        <p:txBody>
          <a:bodyPr/>
          <a:lstStyle/>
          <a:p>
            <a:pPr algn="ctr">
              <a:defRPr/>
            </a:pPr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POMOĆI IZ INOZEMSTVA (DAROVNICE) I OD SUBJEKATA UNUTAR OPĆEG  PRORAČUNA</a:t>
            </a:r>
            <a:endParaRPr lang="hr-HR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511639"/>
              </p:ext>
            </p:extLst>
          </p:nvPr>
        </p:nvGraphicFramePr>
        <p:xfrm>
          <a:off x="1027754" y="1499287"/>
          <a:ext cx="10268895" cy="4790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255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5913" y="301625"/>
            <a:ext cx="7632700" cy="49085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PRIHODI OD IMOVINE</a:t>
            </a:r>
            <a:endParaRPr lang="hr-HR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Grafikon 2"/>
          <p:cNvGraphicFramePr>
            <a:graphicFrameLocks/>
          </p:cNvGraphicFramePr>
          <p:nvPr/>
        </p:nvGraphicFramePr>
        <p:xfrm>
          <a:off x="2090738" y="1697831"/>
          <a:ext cx="8010525" cy="403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16">
            <a:extLst>
              <a:ext uri="{FF2B5EF4-FFF2-40B4-BE49-F238E27FC236}">
                <a16:creationId xmlns:a16="http://schemas.microsoft.com/office/drawing/2014/main" id="{DFA5F5DF-A556-4740-9787-46D72FD00E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282774"/>
              </p:ext>
            </p:extLst>
          </p:nvPr>
        </p:nvGraphicFramePr>
        <p:xfrm>
          <a:off x="1809750" y="9906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9672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5913" y="301625"/>
            <a:ext cx="7632700" cy="1143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PRIHODI OD UPRAVNIH I ADMINISTRATIVNIH PRISTOJBI I PO POSEBNIM UGOVORIMA</a:t>
            </a:r>
            <a:endParaRPr lang="hr-HR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148873"/>
              </p:ext>
            </p:extLst>
          </p:nvPr>
        </p:nvGraphicFramePr>
        <p:xfrm>
          <a:off x="1703387" y="1135856"/>
          <a:ext cx="9555163" cy="5207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4333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Naslov 1"/>
          <p:cNvSpPr>
            <a:spLocks noGrp="1"/>
          </p:cNvSpPr>
          <p:nvPr>
            <p:ph type="title"/>
          </p:nvPr>
        </p:nvSpPr>
        <p:spPr>
          <a:xfrm>
            <a:off x="3432176" y="398463"/>
            <a:ext cx="6589713" cy="933450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PRIHODI OD PRODAJE ROBA I USLUGA, TE PRIHODI OD DONACIJA</a:t>
            </a:r>
            <a:endParaRPr lang="hr-HR" altLang="sr-Latn-R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659775"/>
              </p:ext>
            </p:extLst>
          </p:nvPr>
        </p:nvGraphicFramePr>
        <p:xfrm>
          <a:off x="1733550" y="1319212"/>
          <a:ext cx="9753600" cy="496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293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E4D4-2F33-47F5-95B6-71573132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564610"/>
          </a:xfrm>
        </p:spPr>
        <p:txBody>
          <a:bodyPr/>
          <a:lstStyle/>
          <a:p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PRIHODI IZ NADLEŽNOG PRORAČUNA I OD HZZO-a</a:t>
            </a:r>
            <a:endParaRPr lang="hr-HR" sz="2400" dirty="0"/>
          </a:p>
        </p:txBody>
      </p:sp>
      <p:graphicFrame>
        <p:nvGraphicFramePr>
          <p:cNvPr id="5" name="Chart 19">
            <a:extLst>
              <a:ext uri="{FF2B5EF4-FFF2-40B4-BE49-F238E27FC236}">
                <a16:creationId xmlns:a16="http://schemas.microsoft.com/office/drawing/2014/main" id="{5CF7C6BA-0D35-4D82-91D5-E153320F9F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019290"/>
              </p:ext>
            </p:extLst>
          </p:nvPr>
        </p:nvGraphicFramePr>
        <p:xfrm>
          <a:off x="1790701" y="1319212"/>
          <a:ext cx="9829800" cy="5062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002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>
          <a:xfrm>
            <a:off x="2351088" y="333375"/>
            <a:ext cx="8316912" cy="863600"/>
          </a:xfrm>
        </p:spPr>
        <p:txBody>
          <a:bodyPr/>
          <a:lstStyle/>
          <a:p>
            <a:pPr algn="ctr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PRIMICI OD FINANCIJSKE IMOVINE I ZADUŽIVANJA</a:t>
            </a:r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374250"/>
              </p:ext>
            </p:extLst>
          </p:nvPr>
        </p:nvGraphicFramePr>
        <p:xfrm>
          <a:off x="1943100" y="1319212"/>
          <a:ext cx="9182099" cy="492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975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Naslov 1"/>
          <p:cNvSpPr>
            <a:spLocks noGrp="1"/>
          </p:cNvSpPr>
          <p:nvPr>
            <p:ph type="title"/>
          </p:nvPr>
        </p:nvSpPr>
        <p:spPr>
          <a:xfrm>
            <a:off x="3352800" y="503556"/>
            <a:ext cx="7421245" cy="428625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REZULTAT POSLOVANJA</a:t>
            </a:r>
            <a:endParaRPr lang="hr-HR" altLang="sr-Latn-R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12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385058"/>
              </p:ext>
            </p:extLst>
          </p:nvPr>
        </p:nvGraphicFramePr>
        <p:xfrm>
          <a:off x="1371600" y="1200150"/>
          <a:ext cx="9963150" cy="515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83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Naslov 1"/>
          <p:cNvSpPr>
            <a:spLocks noGrp="1"/>
          </p:cNvSpPr>
          <p:nvPr>
            <p:ph type="title"/>
          </p:nvPr>
        </p:nvSpPr>
        <p:spPr>
          <a:xfrm>
            <a:off x="2743200" y="623888"/>
            <a:ext cx="7315200" cy="833437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PREGLED POVEĆANJA/SMANJENJA RASHODA PO OSNOVNIM SKUPINAMA</a:t>
            </a:r>
            <a:endParaRPr lang="hr-HR" altLang="sr-Latn-R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15370"/>
              </p:ext>
            </p:extLst>
          </p:nvPr>
        </p:nvGraphicFramePr>
        <p:xfrm>
          <a:off x="685800" y="1457326"/>
          <a:ext cx="10991850" cy="477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2214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Naslov 1"/>
          <p:cNvSpPr>
            <a:spLocks noGrp="1"/>
          </p:cNvSpPr>
          <p:nvPr>
            <p:ph type="title"/>
          </p:nvPr>
        </p:nvSpPr>
        <p:spPr>
          <a:xfrm>
            <a:off x="3483928" y="551498"/>
            <a:ext cx="6589712" cy="501650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RASHODI ZA ZAPOSLENE</a:t>
            </a:r>
            <a:endParaRPr lang="hr-HR" altLang="sr-Latn-R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848801"/>
              </p:ext>
            </p:extLst>
          </p:nvPr>
        </p:nvGraphicFramePr>
        <p:xfrm>
          <a:off x="1485900" y="1238250"/>
          <a:ext cx="9639299" cy="523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9778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Naslov 1"/>
          <p:cNvSpPr>
            <a:spLocks noGrp="1"/>
          </p:cNvSpPr>
          <p:nvPr>
            <p:ph type="title"/>
          </p:nvPr>
        </p:nvSpPr>
        <p:spPr>
          <a:xfrm>
            <a:off x="3468688" y="476251"/>
            <a:ext cx="6589712" cy="576263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MATERIJALNI RASHODI</a:t>
            </a:r>
            <a:endParaRPr lang="hr-HR" altLang="sr-Latn-R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078008"/>
              </p:ext>
            </p:extLst>
          </p:nvPr>
        </p:nvGraphicFramePr>
        <p:xfrm>
          <a:off x="952500" y="914400"/>
          <a:ext cx="10363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702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Naslov 1"/>
          <p:cNvSpPr>
            <a:spLocks noGrp="1"/>
          </p:cNvSpPr>
          <p:nvPr>
            <p:ph type="title"/>
          </p:nvPr>
        </p:nvSpPr>
        <p:spPr>
          <a:xfrm>
            <a:off x="3025141" y="593408"/>
            <a:ext cx="7254240" cy="915352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POMOĆI DANE U INOZEMSTVO I UNUTAR            OPĆEG PRORAČUNA</a:t>
            </a:r>
          </a:p>
        </p:txBody>
      </p:sp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417920"/>
              </p:ext>
            </p:extLst>
          </p:nvPr>
        </p:nvGraphicFramePr>
        <p:xfrm>
          <a:off x="1638301" y="1319212"/>
          <a:ext cx="9677400" cy="494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385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Naslov 1"/>
          <p:cNvSpPr>
            <a:spLocks noGrp="1"/>
          </p:cNvSpPr>
          <p:nvPr>
            <p:ph type="title"/>
          </p:nvPr>
        </p:nvSpPr>
        <p:spPr>
          <a:xfrm>
            <a:off x="3468688" y="623888"/>
            <a:ext cx="6589712" cy="700087"/>
          </a:xfrm>
        </p:spPr>
        <p:txBody>
          <a:bodyPr/>
          <a:lstStyle/>
          <a:p>
            <a:pPr algn="ctr" eaLnBrk="1" hangingPunct="1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OSTALI RASHODI</a:t>
            </a:r>
            <a:endParaRPr lang="hr-HR" altLang="sr-Latn-R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9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194841"/>
              </p:ext>
            </p:extLst>
          </p:nvPr>
        </p:nvGraphicFramePr>
        <p:xfrm>
          <a:off x="1219200" y="1319212"/>
          <a:ext cx="10229849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6122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Naslov 1"/>
          <p:cNvSpPr>
            <a:spLocks noGrp="1"/>
          </p:cNvSpPr>
          <p:nvPr>
            <p:ph type="title"/>
          </p:nvPr>
        </p:nvSpPr>
        <p:spPr>
          <a:xfrm>
            <a:off x="2926080" y="623888"/>
            <a:ext cx="7650480" cy="534352"/>
          </a:xfrm>
        </p:spPr>
        <p:txBody>
          <a:bodyPr/>
          <a:lstStyle/>
          <a:p>
            <a:pPr algn="ctr"/>
            <a:r>
              <a:rPr lang="hr-HR" altLang="sr-Latn-R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RASHODI ZA NABAVU NEFINANCIJSKE IMOVINE</a:t>
            </a:r>
            <a:endParaRPr lang="hr-HR" altLang="sr-Latn-R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00000000-0008-0000-01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251004"/>
              </p:ext>
            </p:extLst>
          </p:nvPr>
        </p:nvGraphicFramePr>
        <p:xfrm>
          <a:off x="1333501" y="1319212"/>
          <a:ext cx="996315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5500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48E1-7376-48F7-9455-2F22CF0A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888" y="624110"/>
            <a:ext cx="8789313" cy="549370"/>
          </a:xfrm>
        </p:spPr>
        <p:txBody>
          <a:bodyPr/>
          <a:lstStyle/>
          <a:p>
            <a:r>
              <a:rPr lang="hr-HR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IZDACI ZA FINANCIJSKU IMOVINU I OTPLATE ZAJMOVA</a:t>
            </a:r>
          </a:p>
        </p:txBody>
      </p:sp>
      <p:graphicFrame>
        <p:nvGraphicFramePr>
          <p:cNvPr id="5" name="Chart 14">
            <a:extLst>
              <a:ext uri="{FF2B5EF4-FFF2-40B4-BE49-F238E27FC236}">
                <a16:creationId xmlns:a16="http://schemas.microsoft.com/office/drawing/2014/main" id="{2466D62E-E878-4FDE-B388-D62600B9CA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3267965"/>
              </p:ext>
            </p:extLst>
          </p:nvPr>
        </p:nvGraphicFramePr>
        <p:xfrm>
          <a:off x="1047751" y="1319212"/>
          <a:ext cx="10496550" cy="5138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1883150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3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2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4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6.xml><?xml version="1.0" encoding="utf-8"?>
<a:theme xmlns:a="http://schemas.openxmlformats.org/drawingml/2006/main" name="6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7.xml><?xml version="1.0" encoding="utf-8"?>
<a:theme xmlns:a="http://schemas.openxmlformats.org/drawingml/2006/main" name="7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8.xml><?xml version="1.0" encoding="utf-8"?>
<a:theme xmlns:a="http://schemas.openxmlformats.org/drawingml/2006/main" name="8_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9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amen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  <a:fontScheme name="Pramen">
    <a:majorFont>
      <a:latin typeface="Century Gothic" panose="020B0502020202020204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 panose="020B0502020202020204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Pramen">
    <a:fillStyleLst>
      <a:solidFill>
        <a:schemeClr val="phClr"/>
      </a:solidFill>
      <a:solidFill>
        <a:schemeClr val="phClr">
          <a:tint val="70000"/>
          <a:lumMod val="104000"/>
        </a:schemeClr>
      </a:solidFill>
      <a:gradFill rotWithShape="1">
        <a:gsLst>
          <a:gs pos="0">
            <a:schemeClr val="phClr">
              <a:tint val="96000"/>
              <a:lumMod val="104000"/>
            </a:schemeClr>
          </a:gs>
          <a:gs pos="100000">
            <a:schemeClr val="phClr">
              <a:shade val="98000"/>
              <a:lumMod val="94000"/>
            </a:schemeClr>
          </a:gs>
        </a:gsLst>
        <a:lin ang="5400000" scaled="0"/>
      </a:gradFill>
    </a:fillStyleLst>
    <a:lnStyleLst>
      <a:ln w="9525" cap="rnd" cmpd="sng" algn="ctr">
        <a:solidFill>
          <a:schemeClr val="phClr">
            <a:shade val="90000"/>
          </a:schemeClr>
        </a:solidFill>
        <a:prstDash val="solid"/>
      </a:ln>
      <a:ln w="15875" cap="rnd" cmpd="sng" algn="ctr">
        <a:solidFill>
          <a:schemeClr val="phClr"/>
        </a:solidFill>
        <a:prstDash val="solid"/>
      </a:ln>
      <a:ln w="22225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5400000" rotWithShape="0">
            <a:srgbClr val="000000">
              <a:alpha val="2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20000"/>
            </a:schemeClr>
          </a:gs>
          <a:gs pos="100000">
            <a:schemeClr val="phClr">
              <a:shade val="98000"/>
              <a:satMod val="120000"/>
              <a:lumMod val="98000"/>
            </a:schemeClr>
          </a:gs>
        </a:gsLst>
        <a:lin ang="5400000" scaled="0"/>
      </a:gradFill>
      <a:gradFill rotWithShape="1">
        <a:gsLst>
          <a:gs pos="0">
            <a:schemeClr val="phClr">
              <a:tint val="90000"/>
              <a:satMod val="92000"/>
              <a:lumMod val="120000"/>
            </a:schemeClr>
          </a:gs>
          <a:gs pos="100000">
            <a:schemeClr val="phClr">
              <a:shade val="98000"/>
              <a:satMod val="120000"/>
              <a:lumMod val="98000"/>
            </a:schemeClr>
          </a:gs>
        </a:gsLst>
        <a:path path="circle">
          <a:fillToRect l="50000" t="50000" r="100000"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908</TotalTime>
  <Words>511</Words>
  <Application>Microsoft Office PowerPoint</Application>
  <PresentationFormat>Široki zaslon</PresentationFormat>
  <Paragraphs>147</Paragraphs>
  <Slides>20</Slides>
  <Notes>19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8</vt:i4>
      </vt:variant>
      <vt:variant>
        <vt:lpstr>Naslovi slajdova</vt:lpstr>
      </vt:variant>
      <vt:variant>
        <vt:i4>20</vt:i4>
      </vt:variant>
    </vt:vector>
  </HeadingPairs>
  <TitlesOfParts>
    <vt:vector size="33" baseType="lpstr">
      <vt:lpstr>Arial</vt:lpstr>
      <vt:lpstr>Calibri</vt:lpstr>
      <vt:lpstr>Century Gothic</vt:lpstr>
      <vt:lpstr>Times New Roman</vt:lpstr>
      <vt:lpstr>Wingdings 3</vt:lpstr>
      <vt:lpstr>Pramen</vt:lpstr>
      <vt:lpstr>3_Pramen</vt:lpstr>
      <vt:lpstr>1_Pramen</vt:lpstr>
      <vt:lpstr>2_Pramen</vt:lpstr>
      <vt:lpstr>4_Pramen</vt:lpstr>
      <vt:lpstr>6_Pramen</vt:lpstr>
      <vt:lpstr>7_Pramen</vt:lpstr>
      <vt:lpstr>8_Pramen</vt:lpstr>
      <vt:lpstr>I. IZMJENE I DOPUNE PRORAČUNA ZA 2022. GODINU I PROJEKCIJA ZA 2023. I 2024. GODINU </vt:lpstr>
      <vt:lpstr>IZMJENE I DOPUNE PRORAČUNA   zašto su potrebne?</vt:lpstr>
      <vt:lpstr>RAZLOZI ZBOG KOJIH JE DOŠLO DO IZMJENA I DOPUNA PRORAČUNA</vt:lpstr>
      <vt:lpstr>PRORAČUN ZA 2022. GODINU </vt:lpstr>
      <vt:lpstr>USKLAĐIVANJE S ODLUKAMA VLADE O MINIMALNIM STANDARDIMA ZA DECENTRALIZIRANE FUNKCIJE</vt:lpstr>
      <vt:lpstr>PREGLED POVEĆANJA/SMANJENJA PRIHODA PO OSNOVNIM SKUPINAMA</vt:lpstr>
      <vt:lpstr>POMOĆI IZ INOZEMSTVA (DAROVNICE) I OD SUBJEKATA UNUTAR OPĆEG  PRORAČUNA</vt:lpstr>
      <vt:lpstr>PRIHODI OD IMOVINE</vt:lpstr>
      <vt:lpstr>PRIHODI OD UPRAVNIH I ADMINISTRATIVNIH PRISTOJBI I PO POSEBNIM UGOVORIMA</vt:lpstr>
      <vt:lpstr>PRIHODI OD PRODAJE ROBA I USLUGA, TE PRIHODI OD DONACIJA</vt:lpstr>
      <vt:lpstr>PRIHODI IZ NADLEŽNOG PRORAČUNA I OD HZZO-a</vt:lpstr>
      <vt:lpstr>PRIMICI OD FINANCIJSKE IMOVINE I ZADUŽIVANJA</vt:lpstr>
      <vt:lpstr>REZULTAT POSLOVANJA</vt:lpstr>
      <vt:lpstr>PREGLED POVEĆANJA/SMANJENJA RASHODA PO OSNOVNIM SKUPINAMA</vt:lpstr>
      <vt:lpstr>RASHODI ZA ZAPOSLENE</vt:lpstr>
      <vt:lpstr>MATERIJALNI RASHODI</vt:lpstr>
      <vt:lpstr>POMOĆI DANE U INOZEMSTVO I UNUTAR            OPĆEG PRORAČUNA</vt:lpstr>
      <vt:lpstr>OSTALI RASHODI</vt:lpstr>
      <vt:lpstr>RASHODI ZA NABAVU NEFINANCIJSKE IMOVINE</vt:lpstr>
      <vt:lpstr>IZDACI ZA FINANCIJSKU IMOVINU I OTPLATE ZAJMOVA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Snježana Raguž</dc:creator>
  <cp:lastModifiedBy>Melita Kralik</cp:lastModifiedBy>
  <cp:revision>57</cp:revision>
  <cp:lastPrinted>2022-05-26T12:54:00Z</cp:lastPrinted>
  <dcterms:created xsi:type="dcterms:W3CDTF">2020-07-15T11:00:53Z</dcterms:created>
  <dcterms:modified xsi:type="dcterms:W3CDTF">2022-06-03T10:02:58Z</dcterms:modified>
</cp:coreProperties>
</file>